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7" r:id="rId5"/>
    <p:sldId id="261" r:id="rId6"/>
    <p:sldId id="262" r:id="rId7"/>
    <p:sldId id="263" r:id="rId8"/>
    <p:sldId id="264" r:id="rId9"/>
    <p:sldId id="265" r:id="rId10"/>
    <p:sldId id="266" r:id="rId11"/>
    <p:sldId id="258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9E00"/>
    <a:srgbClr val="F8B200"/>
    <a:srgbClr val="F89300"/>
    <a:srgbClr val="255C9E"/>
    <a:srgbClr val="28489E"/>
    <a:srgbClr val="BDD4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3" d="100"/>
          <a:sy n="133" d="100"/>
        </p:scale>
        <p:origin x="19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4A78-237A-4E2C-8D0B-B79009ADC85D}" type="datetimeFigureOut">
              <a:rPr lang="cs-CZ" smtClean="0"/>
              <a:t>20.01.2021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2149A-E540-404E-8428-A2C28DA9FA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2052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4A78-237A-4E2C-8D0B-B79009ADC85D}" type="datetimeFigureOut">
              <a:rPr lang="cs-CZ" smtClean="0"/>
              <a:t>20.01.2021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2149A-E540-404E-8428-A2C28DA9FA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9666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4A78-237A-4E2C-8D0B-B79009ADC85D}" type="datetimeFigureOut">
              <a:rPr lang="cs-CZ" smtClean="0"/>
              <a:t>20.01.2021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2149A-E540-404E-8428-A2C28DA9FA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1280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4A78-237A-4E2C-8D0B-B79009ADC85D}" type="datetimeFigureOut">
              <a:rPr lang="cs-CZ" smtClean="0"/>
              <a:t>20.01.2021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2149A-E540-404E-8428-A2C28DA9FA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5590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4A78-237A-4E2C-8D0B-B79009ADC85D}" type="datetimeFigureOut">
              <a:rPr lang="cs-CZ" smtClean="0"/>
              <a:t>20.01.2021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2149A-E540-404E-8428-A2C28DA9FA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8682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4A78-237A-4E2C-8D0B-B79009ADC85D}" type="datetimeFigureOut">
              <a:rPr lang="cs-CZ" smtClean="0"/>
              <a:t>20.01.2021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2149A-E540-404E-8428-A2C28DA9FA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2011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4A78-237A-4E2C-8D0B-B79009ADC85D}" type="datetimeFigureOut">
              <a:rPr lang="cs-CZ" smtClean="0"/>
              <a:t>20.01.2021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2149A-E540-404E-8428-A2C28DA9FA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7927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4A78-237A-4E2C-8D0B-B79009ADC85D}" type="datetimeFigureOut">
              <a:rPr lang="cs-CZ" smtClean="0"/>
              <a:t>20.01.2021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2149A-E540-404E-8428-A2C28DA9FA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9691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4A78-237A-4E2C-8D0B-B79009ADC85D}" type="datetimeFigureOut">
              <a:rPr lang="cs-CZ" smtClean="0"/>
              <a:t>20.01.2021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2149A-E540-404E-8428-A2C28DA9FA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0589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4A78-237A-4E2C-8D0B-B79009ADC85D}" type="datetimeFigureOut">
              <a:rPr lang="cs-CZ" smtClean="0"/>
              <a:t>20.01.2021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2149A-E540-404E-8428-A2C28DA9FA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5248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4A78-237A-4E2C-8D0B-B79009ADC85D}" type="datetimeFigureOut">
              <a:rPr lang="cs-CZ" smtClean="0"/>
              <a:t>20.01.2021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2149A-E540-404E-8428-A2C28DA9FA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3456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5C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F4A78-237A-4E2C-8D0B-B79009ADC85D}" type="datetimeFigureOut">
              <a:rPr lang="cs-CZ" smtClean="0"/>
              <a:t>20.01.2021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2149A-E540-404E-8428-A2C28DA9FA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3145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istavsedmicka.cz/skautsky-kuryr-hra/" TargetMode="External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763" y="980728"/>
            <a:ext cx="6450471" cy="35305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79712" y="1628799"/>
            <a:ext cx="5184576" cy="1326835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chemeClr val="bg1"/>
                </a:solidFill>
              </a:rPr>
              <a:t>Schůzka 20. 1. 2021</a:t>
            </a:r>
            <a:endParaRPr lang="cs-CZ" sz="3600" dirty="0">
              <a:solidFill>
                <a:schemeClr val="bg1"/>
              </a:solidFill>
              <a:latin typeface="SKAUT Bold" pitchFamily="50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979712" y="3228251"/>
            <a:ext cx="5184576" cy="872824"/>
          </a:xfrm>
        </p:spPr>
        <p:txBody>
          <a:bodyPr>
            <a:normAutofit/>
          </a:bodyPr>
          <a:lstStyle/>
          <a:p>
            <a:endParaRPr lang="cs-CZ" sz="2400" dirty="0">
              <a:solidFill>
                <a:srgbClr val="F8B200"/>
              </a:solidFill>
              <a:latin typeface="TheMix C5 SemiLight" pitchFamily="34" charset="-18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769" y="5661248"/>
            <a:ext cx="672460" cy="91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961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5509"/>
            <a:ext cx="8784976" cy="644698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1580" y="452670"/>
            <a:ext cx="7560840" cy="1320146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chemeClr val="bg1"/>
                </a:solidFill>
              </a:rPr>
              <a:t>Skautský kurýr - hra</a:t>
            </a:r>
            <a:endParaRPr lang="cs-CZ" sz="2800" b="1" dirty="0">
              <a:solidFill>
                <a:schemeClr val="bg1"/>
              </a:solidFill>
              <a:latin typeface="SKAUT Bold" pitchFamily="50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565608"/>
            <a:ext cx="8233300" cy="4536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>
                <a:solidFill>
                  <a:srgbClr val="F8B200"/>
                </a:solidFill>
                <a:latin typeface="TheMix C5 SemiLight" pitchFamily="34" charset="-18"/>
              </a:rPr>
              <a:t>Již více jak sto let se skauti osvědčili jako spolehlivé spojky - kurýři, kteří bezpečně doručí zprávu.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F8B200"/>
                </a:solidFill>
                <a:latin typeface="TheMix C5 SemiLight" pitchFamily="34" charset="-18"/>
              </a:rPr>
              <a:t>Úkolem je donést jeden zapečetěný vzkaz na utajené místo.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F8B200"/>
                </a:solidFill>
                <a:latin typeface="TheMix C5 SemiLight" pitchFamily="34" charset="-18"/>
              </a:rPr>
              <a:t>Vzkaz vyzvedněte u klubovny: U jižního rohu klubovny najdete dvě uzavřené schránky.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F8B200"/>
                </a:solidFill>
                <a:latin typeface="TheMix C5 SemiLight" pitchFamily="34" charset="-18"/>
              </a:rPr>
              <a:t>Z první z nich si vezmete JEDNU zprávu, kterou máte neotevřenou doručit. Schránku opět zabezpečte proti vlhkosti a vraťte na původní místo (podobně jako v </a:t>
            </a:r>
            <a:r>
              <a:rPr lang="cs-CZ" sz="1800" dirty="0" err="1">
                <a:solidFill>
                  <a:srgbClr val="F8B200"/>
                </a:solidFill>
                <a:latin typeface="TheMix C5 SemiLight" pitchFamily="34" charset="-18"/>
              </a:rPr>
              <a:t>geocaching</a:t>
            </a:r>
            <a:r>
              <a:rPr lang="cs-CZ" sz="1800" dirty="0">
                <a:solidFill>
                  <a:srgbClr val="F8B200"/>
                </a:solidFill>
                <a:latin typeface="TheMix C5 SemiLight" pitchFamily="34" charset="-18"/>
              </a:rPr>
              <a:t>).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F8B200"/>
                </a:solidFill>
                <a:latin typeface="TheMix C5 SemiLight" pitchFamily="34" charset="-18"/>
              </a:rPr>
              <a:t>Na vzkaz pod nápis: KURÝR: napište na linku Vaši (tajnou) přezdívku (nebo aspoň jméno)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F8B200"/>
                </a:solidFill>
                <a:latin typeface="TheMix C5 SemiLight" pitchFamily="34" charset="-18"/>
              </a:rPr>
              <a:t>Z druhé schránky si vylosujte, kam máte vzkaz doručit – vyberte si JEDEN ze svitků a k tomu JEDNU známku (barvu si můžete vybrat podle chuti). Schránku také vraťte do původního stavu a místa.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F8B200"/>
                </a:solidFill>
                <a:latin typeface="TheMix C5 SemiLight" pitchFamily="34" charset="-18"/>
              </a:rPr>
              <a:t>Podle návodu pak nalezněte tajného adresáta a vzkaz nakonec vhoďte do schránky, skautskou známku si pak ponechte jako odměnu a důkaz, že jste se pokusili vzkaz doručit.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517232"/>
            <a:ext cx="672460" cy="91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768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35" y="2780928"/>
            <a:ext cx="8693292" cy="237993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395536" y="2780928"/>
            <a:ext cx="8161292" cy="2160240"/>
          </a:xfrm>
        </p:spPr>
        <p:txBody>
          <a:bodyPr>
            <a:normAutofit fontScale="92500"/>
          </a:bodyPr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Hra není na rychlost, pouze na spolehlivost.</a:t>
            </a:r>
          </a:p>
          <a:p>
            <a:pPr algn="ctr"/>
            <a:r>
              <a:rPr lang="cs-CZ" dirty="0">
                <a:solidFill>
                  <a:schemeClr val="bg1"/>
                </a:solidFill>
              </a:rPr>
              <a:t>Body získá každý kurýr, který dokáže tajnou zprávu úspěšně doručit na správné místo a to do únorové </a:t>
            </a:r>
            <a:r>
              <a:rPr lang="cs-CZ" dirty="0" err="1">
                <a:solidFill>
                  <a:schemeClr val="bg1"/>
                </a:solidFill>
              </a:rPr>
              <a:t>oddílovky</a:t>
            </a:r>
            <a:r>
              <a:rPr lang="cs-CZ" dirty="0">
                <a:solidFill>
                  <a:schemeClr val="bg1"/>
                </a:solidFill>
              </a:rPr>
              <a:t> (3.2.2021).</a:t>
            </a:r>
          </a:p>
          <a:p>
            <a:pPr algn="ctr"/>
            <a:r>
              <a:rPr lang="cs-CZ" dirty="0">
                <a:solidFill>
                  <a:schemeClr val="bg1"/>
                </a:solidFill>
              </a:rPr>
              <a:t>Po tomto datu bude vzkaz vyměněn a můžete získat druhou známku a další body.</a:t>
            </a:r>
          </a:p>
          <a:p>
            <a:pPr algn="ctr"/>
            <a:r>
              <a:rPr lang="cs-CZ" dirty="0">
                <a:solidFill>
                  <a:schemeClr val="bg1"/>
                </a:solidFill>
              </a:rPr>
              <a:t>Pravidla a popis hry naleznete na našem webu:</a:t>
            </a:r>
          </a:p>
          <a:p>
            <a:pPr algn="ctr"/>
            <a:r>
              <a:rPr lang="cs-CZ" dirty="0">
                <a:solidFill>
                  <a:srgbClr val="F59E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http://www.pristavsedmicka.cz/skautsky-kuryr-hra/</a:t>
            </a:r>
            <a:endParaRPr lang="cs-CZ" dirty="0">
              <a:solidFill>
                <a:srgbClr val="F59E00"/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517232"/>
            <a:ext cx="672460" cy="91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076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5B4E14-2D2F-4665-9361-AB9462DB3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Rychlá palba</a:t>
            </a:r>
            <a:br>
              <a:rPr lang="cs-CZ" dirty="0"/>
            </a:br>
            <a:r>
              <a:rPr lang="cs-CZ" sz="2325" dirty="0"/>
              <a:t>3 lodě 1 x2 – mohou se rohy dotýkat</a:t>
            </a:r>
            <a:br>
              <a:rPr lang="cs-CZ" sz="2325" dirty="0"/>
            </a:br>
            <a:r>
              <a:rPr lang="cs-CZ" sz="2325" dirty="0"/>
              <a:t>každý má jeden výstřel, vyhraje ten komu se žádná nepotopí</a:t>
            </a:r>
            <a:endParaRPr lang="cs-CZ" dirty="0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133F0D52-7D55-4B21-97BA-D4C0F0131DE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37723" y="2785938"/>
          <a:ext cx="2240880" cy="2234240"/>
        </p:xfrm>
        <a:graphic>
          <a:graphicData uri="http://schemas.openxmlformats.org/drawingml/2006/table">
            <a:tbl>
              <a:tblPr firstRow="1">
                <a:tableStyleId>{5202B0CA-FC54-4496-8BCA-5EF66A818D29}</a:tableStyleId>
              </a:tblPr>
              <a:tblGrid>
                <a:gridCol w="448176">
                  <a:extLst>
                    <a:ext uri="{9D8B030D-6E8A-4147-A177-3AD203B41FA5}">
                      <a16:colId xmlns:a16="http://schemas.microsoft.com/office/drawing/2014/main" val="2278865393"/>
                    </a:ext>
                  </a:extLst>
                </a:gridCol>
                <a:gridCol w="448176">
                  <a:extLst>
                    <a:ext uri="{9D8B030D-6E8A-4147-A177-3AD203B41FA5}">
                      <a16:colId xmlns:a16="http://schemas.microsoft.com/office/drawing/2014/main" val="3089759302"/>
                    </a:ext>
                  </a:extLst>
                </a:gridCol>
                <a:gridCol w="448176">
                  <a:extLst>
                    <a:ext uri="{9D8B030D-6E8A-4147-A177-3AD203B41FA5}">
                      <a16:colId xmlns:a16="http://schemas.microsoft.com/office/drawing/2014/main" val="814522653"/>
                    </a:ext>
                  </a:extLst>
                </a:gridCol>
                <a:gridCol w="448176">
                  <a:extLst>
                    <a:ext uri="{9D8B030D-6E8A-4147-A177-3AD203B41FA5}">
                      <a16:colId xmlns:a16="http://schemas.microsoft.com/office/drawing/2014/main" val="1977007882"/>
                    </a:ext>
                  </a:extLst>
                </a:gridCol>
                <a:gridCol w="448176">
                  <a:extLst>
                    <a:ext uri="{9D8B030D-6E8A-4147-A177-3AD203B41FA5}">
                      <a16:colId xmlns:a16="http://schemas.microsoft.com/office/drawing/2014/main" val="1471500111"/>
                    </a:ext>
                  </a:extLst>
                </a:gridCol>
              </a:tblGrid>
              <a:tr h="446848"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7904209"/>
                  </a:ext>
                </a:extLst>
              </a:tr>
              <a:tr h="446848"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1033145"/>
                  </a:ext>
                </a:extLst>
              </a:tr>
              <a:tr h="446848"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6754686"/>
                  </a:ext>
                </a:extLst>
              </a:tr>
              <a:tr h="446848"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6463953"/>
                  </a:ext>
                </a:extLst>
              </a:tr>
              <a:tr h="446848"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7829966"/>
                  </a:ext>
                </a:extLst>
              </a:tr>
            </a:tbl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4FA03FB8-B257-4062-AEF9-6638874C0C31}"/>
              </a:ext>
            </a:extLst>
          </p:cNvPr>
          <p:cNvSpPr txBox="1"/>
          <p:nvPr/>
        </p:nvSpPr>
        <p:spPr>
          <a:xfrm>
            <a:off x="633463" y="2714269"/>
            <a:ext cx="40426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/>
              <a:t>E</a:t>
            </a:r>
          </a:p>
          <a:p>
            <a:r>
              <a:rPr lang="cs-CZ" sz="3000" dirty="0"/>
              <a:t>D</a:t>
            </a:r>
          </a:p>
          <a:p>
            <a:r>
              <a:rPr lang="cs-CZ" sz="3000" dirty="0"/>
              <a:t>C</a:t>
            </a:r>
          </a:p>
          <a:p>
            <a:r>
              <a:rPr lang="cs-CZ" sz="3000" dirty="0"/>
              <a:t>B</a:t>
            </a:r>
          </a:p>
          <a:p>
            <a:r>
              <a:rPr lang="cs-CZ" sz="3000" dirty="0"/>
              <a:t>A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C4DAE59-9F85-4804-A3FB-AE8D87C135F1}"/>
              </a:ext>
            </a:extLst>
          </p:cNvPr>
          <p:cNvSpPr txBox="1"/>
          <p:nvPr/>
        </p:nvSpPr>
        <p:spPr>
          <a:xfrm>
            <a:off x="1037724" y="5020176"/>
            <a:ext cx="23533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/>
              <a:t>1    2   3   4   5</a:t>
            </a:r>
          </a:p>
        </p:txBody>
      </p:sp>
      <p:graphicFrame>
        <p:nvGraphicFramePr>
          <p:cNvPr id="7" name="Zástupný symbol pro obsah 3">
            <a:extLst>
              <a:ext uri="{FF2B5EF4-FFF2-40B4-BE49-F238E27FC236}">
                <a16:creationId xmlns:a16="http://schemas.microsoft.com/office/drawing/2014/main" id="{D0D7E1FA-7A86-41DC-832B-321333126F7B}"/>
              </a:ext>
            </a:extLst>
          </p:cNvPr>
          <p:cNvGraphicFramePr>
            <a:graphicFrameLocks/>
          </p:cNvGraphicFramePr>
          <p:nvPr/>
        </p:nvGraphicFramePr>
        <p:xfrm>
          <a:off x="4461310" y="2785936"/>
          <a:ext cx="2252309" cy="2234240"/>
        </p:xfrm>
        <a:graphic>
          <a:graphicData uri="http://schemas.openxmlformats.org/drawingml/2006/table">
            <a:tbl>
              <a:tblPr firstRow="1">
                <a:tableStyleId>{5202B0CA-FC54-4496-8BCA-5EF66A818D29}</a:tableStyleId>
              </a:tblPr>
              <a:tblGrid>
                <a:gridCol w="459605">
                  <a:extLst>
                    <a:ext uri="{9D8B030D-6E8A-4147-A177-3AD203B41FA5}">
                      <a16:colId xmlns:a16="http://schemas.microsoft.com/office/drawing/2014/main" val="2278865393"/>
                    </a:ext>
                  </a:extLst>
                </a:gridCol>
                <a:gridCol w="448176">
                  <a:extLst>
                    <a:ext uri="{9D8B030D-6E8A-4147-A177-3AD203B41FA5}">
                      <a16:colId xmlns:a16="http://schemas.microsoft.com/office/drawing/2014/main" val="3089759302"/>
                    </a:ext>
                  </a:extLst>
                </a:gridCol>
                <a:gridCol w="448176">
                  <a:extLst>
                    <a:ext uri="{9D8B030D-6E8A-4147-A177-3AD203B41FA5}">
                      <a16:colId xmlns:a16="http://schemas.microsoft.com/office/drawing/2014/main" val="814522653"/>
                    </a:ext>
                  </a:extLst>
                </a:gridCol>
                <a:gridCol w="448176">
                  <a:extLst>
                    <a:ext uri="{9D8B030D-6E8A-4147-A177-3AD203B41FA5}">
                      <a16:colId xmlns:a16="http://schemas.microsoft.com/office/drawing/2014/main" val="1977007882"/>
                    </a:ext>
                  </a:extLst>
                </a:gridCol>
                <a:gridCol w="448176">
                  <a:extLst>
                    <a:ext uri="{9D8B030D-6E8A-4147-A177-3AD203B41FA5}">
                      <a16:colId xmlns:a16="http://schemas.microsoft.com/office/drawing/2014/main" val="1471500111"/>
                    </a:ext>
                  </a:extLst>
                </a:gridCol>
              </a:tblGrid>
              <a:tr h="446848"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7904209"/>
                  </a:ext>
                </a:extLst>
              </a:tr>
              <a:tr h="446848"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1033145"/>
                  </a:ext>
                </a:extLst>
              </a:tr>
              <a:tr h="446848"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6754686"/>
                  </a:ext>
                </a:extLst>
              </a:tr>
              <a:tr h="446848"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6463953"/>
                  </a:ext>
                </a:extLst>
              </a:tr>
              <a:tr h="446848"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7829966"/>
                  </a:ext>
                </a:extLst>
              </a:tr>
            </a:tbl>
          </a:graphicData>
        </a:graphic>
      </p:graphicFrame>
      <p:sp>
        <p:nvSpPr>
          <p:cNvPr id="8" name="TextovéPole 7">
            <a:extLst>
              <a:ext uri="{FF2B5EF4-FFF2-40B4-BE49-F238E27FC236}">
                <a16:creationId xmlns:a16="http://schemas.microsoft.com/office/drawing/2014/main" id="{342443B1-7970-40E5-A852-5A5282AE07AE}"/>
              </a:ext>
            </a:extLst>
          </p:cNvPr>
          <p:cNvSpPr txBox="1"/>
          <p:nvPr/>
        </p:nvSpPr>
        <p:spPr>
          <a:xfrm>
            <a:off x="4017946" y="2714268"/>
            <a:ext cx="40426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/>
              <a:t>E</a:t>
            </a:r>
          </a:p>
          <a:p>
            <a:r>
              <a:rPr lang="cs-CZ" sz="3000" dirty="0"/>
              <a:t>D</a:t>
            </a:r>
          </a:p>
          <a:p>
            <a:r>
              <a:rPr lang="cs-CZ" sz="3000" dirty="0"/>
              <a:t>C</a:t>
            </a:r>
          </a:p>
          <a:p>
            <a:r>
              <a:rPr lang="cs-CZ" sz="3000" dirty="0"/>
              <a:t>B</a:t>
            </a:r>
          </a:p>
          <a:p>
            <a:r>
              <a:rPr lang="cs-CZ" sz="3000" dirty="0"/>
              <a:t>A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2912F81-48E3-4E32-A5AA-431BAA594295}"/>
              </a:ext>
            </a:extLst>
          </p:cNvPr>
          <p:cNvSpPr txBox="1"/>
          <p:nvPr/>
        </p:nvSpPr>
        <p:spPr>
          <a:xfrm>
            <a:off x="4434839" y="5060035"/>
            <a:ext cx="23533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/>
              <a:t>1    2   3   4   5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D29F1E1A-AA53-4BF1-A659-616D673FEBD5}"/>
              </a:ext>
            </a:extLst>
          </p:cNvPr>
          <p:cNvSpPr txBox="1"/>
          <p:nvPr/>
        </p:nvSpPr>
        <p:spPr>
          <a:xfrm>
            <a:off x="4143676" y="2308258"/>
            <a:ext cx="72189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50" dirty="0"/>
              <a:t>Např.</a:t>
            </a:r>
          </a:p>
        </p:txBody>
      </p:sp>
    </p:spTree>
    <p:extLst>
      <p:ext uri="{BB962C8B-B14F-4D97-AF65-F5344CB8AC3E}">
        <p14:creationId xmlns:p14="http://schemas.microsoft.com/office/powerpoint/2010/main" val="367917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5742DB-FE71-4AA4-A0B7-023EE3A66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Pohni sebou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4358E81-0FA6-429D-BF14-81BD5D595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685" y="2003853"/>
            <a:ext cx="8294630" cy="363342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/>
              <a:t>Pokuste se do tří minut najít </a:t>
            </a:r>
            <a:r>
              <a:rPr lang="cs-CZ" b="1" dirty="0"/>
              <a:t>nejstarší</a:t>
            </a:r>
            <a:r>
              <a:rPr lang="cs-CZ" dirty="0"/>
              <a:t> českou knížku, kterou máte doma.</a:t>
            </a:r>
          </a:p>
          <a:p>
            <a:pPr marL="0" indent="0" algn="ctr">
              <a:buNone/>
            </a:pPr>
            <a:r>
              <a:rPr lang="cs-CZ" dirty="0"/>
              <a:t>(nejstarší datum vydání)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															</a:t>
            </a:r>
            <a:r>
              <a:rPr lang="cs-CZ" sz="3300" dirty="0"/>
              <a:t>= 2015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Bible Kralická (1579–1593)	(2015)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0C72B9B-764C-4768-858B-E938845C08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65" y="3086740"/>
            <a:ext cx="1343844" cy="2028444"/>
          </a:xfrm>
          <a:prstGeom prst="rect">
            <a:avLst/>
          </a:prstGeom>
        </p:spPr>
      </p:pic>
      <p:pic>
        <p:nvPicPr>
          <p:cNvPr id="1026" name="Picture 2" descr="Bible kralická šestidílná (1213) - kůže, orientační výřezy, 167x235">
            <a:extLst>
              <a:ext uri="{FF2B5EF4-FFF2-40B4-BE49-F238E27FC236}">
                <a16:creationId xmlns:a16="http://schemas.microsoft.com/office/drawing/2014/main" id="{3CAB0C1C-7AEF-4BEB-AB2A-DD88BCC7C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041846"/>
            <a:ext cx="1633742" cy="211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863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5509"/>
            <a:ext cx="8784976" cy="644698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1580" y="452670"/>
            <a:ext cx="7560840" cy="1680186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chemeClr val="bg1"/>
                </a:solidFill>
              </a:rPr>
              <a:t>Do jak velké historie jste se dostali?</a:t>
            </a:r>
            <a:endParaRPr lang="cs-CZ" sz="2800" b="1" dirty="0">
              <a:solidFill>
                <a:schemeClr val="bg1"/>
              </a:solidFill>
              <a:latin typeface="SKAUT Bold" pitchFamily="50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1580" y="2132856"/>
            <a:ext cx="7560840" cy="3168352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F8B200"/>
                </a:solidFill>
                <a:latin typeface="TheMix C5 SemiLight" pitchFamily="34" charset="-18"/>
              </a:rPr>
              <a:t>1990-2020 – 1 bod</a:t>
            </a:r>
          </a:p>
          <a:p>
            <a:r>
              <a:rPr lang="en-US" sz="1800" dirty="0">
                <a:solidFill>
                  <a:srgbClr val="F8B200"/>
                </a:solidFill>
                <a:latin typeface="TheMix C5 SemiLight" pitchFamily="34" charset="-18"/>
              </a:rPr>
              <a:t>1970-1989 – 2 body</a:t>
            </a:r>
          </a:p>
          <a:p>
            <a:r>
              <a:rPr lang="en-US" sz="1800" dirty="0">
                <a:solidFill>
                  <a:srgbClr val="F8B200"/>
                </a:solidFill>
                <a:latin typeface="TheMix C5 SemiLight" pitchFamily="34" charset="-18"/>
              </a:rPr>
              <a:t>1945-1970 – 3 body</a:t>
            </a:r>
          </a:p>
          <a:p>
            <a:r>
              <a:rPr lang="en-US" sz="1800" dirty="0">
                <a:solidFill>
                  <a:srgbClr val="F8B200"/>
                </a:solidFill>
                <a:latin typeface="TheMix C5 SemiLight" pitchFamily="34" charset="-18"/>
              </a:rPr>
              <a:t>1930-1945 – 4 body</a:t>
            </a:r>
          </a:p>
          <a:p>
            <a:r>
              <a:rPr lang="en-US" sz="1800" dirty="0">
                <a:solidFill>
                  <a:srgbClr val="F8B200"/>
                </a:solidFill>
                <a:latin typeface="TheMix C5 SemiLight" pitchFamily="34" charset="-18"/>
              </a:rPr>
              <a:t>1918-1929 – 5 </a:t>
            </a:r>
            <a:r>
              <a:rPr lang="en-US" sz="1800" dirty="0" err="1">
                <a:solidFill>
                  <a:srgbClr val="F8B200"/>
                </a:solidFill>
                <a:latin typeface="TheMix C5 SemiLight" pitchFamily="34" charset="-18"/>
              </a:rPr>
              <a:t>bodů</a:t>
            </a:r>
            <a:r>
              <a:rPr lang="en-US" sz="1800" dirty="0">
                <a:solidFill>
                  <a:srgbClr val="F8B200"/>
                </a:solidFill>
                <a:latin typeface="TheMix C5 SemiLight" pitchFamily="34" charset="-18"/>
              </a:rPr>
              <a:t> </a:t>
            </a:r>
          </a:p>
          <a:p>
            <a:r>
              <a:rPr lang="en-US" sz="1800" dirty="0" err="1">
                <a:solidFill>
                  <a:srgbClr val="F8B200"/>
                </a:solidFill>
                <a:latin typeface="TheMix C5 SemiLight" pitchFamily="34" charset="-18"/>
              </a:rPr>
              <a:t>starší</a:t>
            </a:r>
            <a:r>
              <a:rPr lang="en-US" sz="1800" dirty="0">
                <a:solidFill>
                  <a:srgbClr val="F8B200"/>
                </a:solidFill>
                <a:latin typeface="TheMix C5 SemiLight" pitchFamily="34" charset="-18"/>
              </a:rPr>
              <a:t> </a:t>
            </a:r>
            <a:r>
              <a:rPr lang="en-US" sz="1800" dirty="0" err="1">
                <a:solidFill>
                  <a:srgbClr val="F8B200"/>
                </a:solidFill>
                <a:latin typeface="TheMix C5 SemiLight" pitchFamily="34" charset="-18"/>
              </a:rPr>
              <a:t>než</a:t>
            </a:r>
            <a:r>
              <a:rPr lang="en-US" sz="1800" dirty="0">
                <a:solidFill>
                  <a:srgbClr val="F8B200"/>
                </a:solidFill>
                <a:latin typeface="TheMix C5 SemiLight" pitchFamily="34" charset="-18"/>
              </a:rPr>
              <a:t> 1918 - 6 </a:t>
            </a:r>
            <a:r>
              <a:rPr lang="en-US" sz="1800" dirty="0" err="1">
                <a:solidFill>
                  <a:srgbClr val="F8B200"/>
                </a:solidFill>
                <a:latin typeface="TheMix C5 SemiLight" pitchFamily="34" charset="-18"/>
              </a:rPr>
              <a:t>bodů</a:t>
            </a:r>
            <a:endParaRPr lang="en-US" sz="1800" dirty="0">
              <a:solidFill>
                <a:srgbClr val="F8B200"/>
              </a:solidFill>
              <a:latin typeface="TheMix C5 SemiLight" pitchFamily="34" charset="-18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517232"/>
            <a:ext cx="672460" cy="91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121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60F876-EC1B-499A-8886-3CBF59504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100 let historie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76F57E0-228D-4828-B83A-D5372E990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1907 – Anglie (Robert Baden-</a:t>
            </a:r>
            <a:r>
              <a:rPr lang="cs-CZ" dirty="0" err="1"/>
              <a:t>Powell</a:t>
            </a:r>
            <a:r>
              <a:rPr lang="cs-CZ" dirty="0"/>
              <a:t>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/>
              <a:t>první skautský tábor na světě</a:t>
            </a:r>
          </a:p>
          <a:p>
            <a:pPr marL="0" indent="0">
              <a:buNone/>
            </a:pPr>
            <a:r>
              <a:rPr lang="cs-CZ" sz="2800" dirty="0"/>
              <a:t>na ostrově </a:t>
            </a:r>
            <a:r>
              <a:rPr lang="cs-CZ" sz="2800" dirty="0" err="1"/>
              <a:t>Brownsea</a:t>
            </a:r>
            <a:endParaRPr lang="cs-CZ" sz="28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A92DAE6-5051-4052-AF14-FB0EC82DE7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787" y="3533299"/>
            <a:ext cx="3143250" cy="164306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8748DC5-914E-4EDF-AE1E-BCAC4298DD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04" y="2696828"/>
            <a:ext cx="3142857" cy="16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860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60F876-EC1B-499A-8886-3CBF59504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100 let historie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76F57E0-228D-4828-B83A-D5372E990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1912 – České země (Antonín Benjamín Svojsík)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2800" dirty="0"/>
              <a:t>první skautský tábor v českých zemích</a:t>
            </a:r>
          </a:p>
          <a:p>
            <a:pPr marL="0" indent="0">
              <a:buNone/>
            </a:pPr>
            <a:r>
              <a:rPr lang="cs-CZ" sz="2800" dirty="0"/>
              <a:t>nedaleko hradu Lipnice s třinácti chlapci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FFABE8B-1CE0-4865-9C9A-B49A87C34E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26" y="2811780"/>
            <a:ext cx="3143250" cy="164306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0C20FB0-3C2D-4E2B-AFE1-A27E21BDC7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115" y="2612898"/>
            <a:ext cx="1311593" cy="1748790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DBC55365-2EF9-441F-A943-F8E6D9C775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728" y="3357417"/>
            <a:ext cx="1495330" cy="221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559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60F876-EC1B-499A-8886-3CBF59504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100 let historie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76F57E0-228D-4828-B83A-D5372E990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6469"/>
            <a:ext cx="4350258" cy="326350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1912 (1913) – Vodní skauting</a:t>
            </a:r>
          </a:p>
          <a:p>
            <a:pPr marL="0" indent="0">
              <a:buNone/>
            </a:pPr>
            <a:r>
              <a:rPr lang="cs-CZ" dirty="0"/>
              <a:t>Josef Rössler-</a:t>
            </a:r>
            <a:r>
              <a:rPr lang="cs-CZ" dirty="0" err="1"/>
              <a:t>Ořovský</a:t>
            </a:r>
            <a:r>
              <a:rPr lang="cs-CZ" dirty="0"/>
              <a:t>, </a:t>
            </a:r>
          </a:p>
          <a:p>
            <a:pPr marL="0" indent="0">
              <a:buNone/>
            </a:pPr>
            <a:r>
              <a:rPr lang="cs-CZ" dirty="0"/>
              <a:t>propagoval vodní skauting. Instruktorská družina Bobrů 2. pražského oddílu, později vodní oddíl „Dvojka“.</a:t>
            </a:r>
          </a:p>
        </p:txBody>
      </p:sp>
      <p:pic>
        <p:nvPicPr>
          <p:cNvPr id="2050" name="Picture 2" descr="Josef Rössler-Ořovský - Aktuálně.cz">
            <a:extLst>
              <a:ext uri="{FF2B5EF4-FFF2-40B4-BE49-F238E27FC236}">
                <a16:creationId xmlns:a16="http://schemas.microsoft.com/office/drawing/2014/main" id="{9FF2ABD3-42BF-465A-868A-F8815E557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753" y="2274999"/>
            <a:ext cx="2541603" cy="166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212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60F876-EC1B-499A-8886-3CBF59504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100 let historie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76F57E0-228D-4828-B83A-D5372E990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204" y="1888702"/>
            <a:ext cx="8197596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1918 – Vznik republiky</a:t>
            </a:r>
          </a:p>
          <a:p>
            <a:pPr marL="0" indent="0">
              <a:buNone/>
            </a:pPr>
            <a:r>
              <a:rPr lang="cs-CZ" sz="2600" dirty="0"/>
              <a:t>Při vzniku Československé republiky 28. října 1918 čeští skauti přísahali na český olympijský prapor, který </a:t>
            </a:r>
            <a:r>
              <a:rPr lang="cs-CZ" sz="2600" dirty="0" err="1"/>
              <a:t>Ořovský</a:t>
            </a:r>
            <a:r>
              <a:rPr lang="cs-CZ" sz="2600" dirty="0"/>
              <a:t> přinesl. On také řídil skautskou kurýrní službu ve prospěch Národního výboru. Čeští skauti přitom používali první skautské známky na světě již s předstihem navržené nadšeným filatelistou Rösslerem-</a:t>
            </a:r>
            <a:r>
              <a:rPr lang="cs-CZ" sz="2600" dirty="0" err="1"/>
              <a:t>Ořovským</a:t>
            </a:r>
            <a:r>
              <a:rPr lang="cs-CZ" sz="2600" dirty="0"/>
              <a:t>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7F09375-D08E-4BDF-A191-590441E93C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261" y="4949362"/>
            <a:ext cx="4134374" cy="165031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C56B55E-2E40-4859-A3FF-CCC3516999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859" y="937083"/>
            <a:ext cx="1164146" cy="120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402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E30F36F5-7582-440B-8759-1590165424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51000"/>
                    </a14:imgEffect>
                    <a14:imgEffect>
                      <a14:brightnessContrast bright="14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012" y="3336255"/>
            <a:ext cx="3427658" cy="2246062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3BAB3B2A-0226-4381-A2EE-B5FAFCFFCD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54000" contrast="1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67351" y="1275684"/>
            <a:ext cx="2663168" cy="17321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8000"/>
              </a:srgbClr>
            </a:outerShdw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260F876-EC1B-499A-8886-3CBF59504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00" y="1121458"/>
            <a:ext cx="7886700" cy="994172"/>
          </a:xfrm>
        </p:spPr>
        <p:txBody>
          <a:bodyPr/>
          <a:lstStyle/>
          <a:p>
            <a:pPr algn="ctr"/>
            <a:r>
              <a:rPr lang="cs-CZ" dirty="0"/>
              <a:t>100 let historie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76F57E0-228D-4828-B83A-D5372E990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982" y="2112478"/>
            <a:ext cx="6940550" cy="337434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dirty="0"/>
              <a:t>1939-1945</a:t>
            </a:r>
          </a:p>
          <a:p>
            <a:pPr marL="0" indent="0">
              <a:buNone/>
            </a:pPr>
            <a:r>
              <a:rPr lang="cs-CZ" dirty="0"/>
              <a:t>Všechen Junácký majetek byl v roce 1940 zabaven Gestapem.</a:t>
            </a:r>
          </a:p>
          <a:p>
            <a:pPr marL="0" indent="0">
              <a:buNone/>
            </a:pPr>
            <a:r>
              <a:rPr lang="cs-CZ" dirty="0"/>
              <a:t>Odbojové skupiny – např. „Zbojník“</a:t>
            </a:r>
          </a:p>
          <a:p>
            <a:pPr marL="0" indent="0">
              <a:buNone/>
            </a:pPr>
            <a:r>
              <a:rPr lang="cs-CZ" dirty="0"/>
              <a:t>Díky skautskému duchu a skautským principům řada skupin nebyla nikdy vypátrána Gestapem a přežila celou válku. </a:t>
            </a:r>
          </a:p>
          <a:p>
            <a:r>
              <a:rPr lang="cs-CZ" dirty="0"/>
              <a:t>převádění pronásledovaných osob za hranice, </a:t>
            </a:r>
          </a:p>
          <a:p>
            <a:r>
              <a:rPr lang="cs-CZ" dirty="0"/>
              <a:t>přechovávání uprchlých vězňů a agentů, </a:t>
            </a:r>
          </a:p>
          <a:p>
            <a:r>
              <a:rPr lang="cs-CZ" dirty="0"/>
              <a:t>obstarávání falešných dokladů, </a:t>
            </a:r>
          </a:p>
          <a:p>
            <a:r>
              <a:rPr lang="cs-CZ" dirty="0"/>
              <a:t>spolupráce s partyzány, dodávání léků, </a:t>
            </a:r>
            <a:br>
              <a:rPr lang="cs-CZ" dirty="0"/>
            </a:br>
            <a:r>
              <a:rPr lang="cs-CZ" dirty="0"/>
              <a:t>obvazového materiálu, map a zpráv pro ně, </a:t>
            </a:r>
            <a:br>
              <a:rPr lang="cs-CZ" dirty="0"/>
            </a:br>
            <a:r>
              <a:rPr lang="cs-CZ" dirty="0"/>
              <a:t>zjišťování důležitých údajů atp. </a:t>
            </a:r>
          </a:p>
          <a:p>
            <a:r>
              <a:rPr lang="cs-CZ" dirty="0"/>
              <a:t>odesláno více jak 8.000 zpráv do Londýna</a:t>
            </a:r>
          </a:p>
        </p:txBody>
      </p:sp>
    </p:spTree>
    <p:extLst>
      <p:ext uri="{BB962C8B-B14F-4D97-AF65-F5344CB8AC3E}">
        <p14:creationId xmlns:p14="http://schemas.microsoft.com/office/powerpoint/2010/main" val="14963958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theme/theme1.xml><?xml version="1.0" encoding="utf-8"?>
<a:theme xmlns:a="http://schemas.openxmlformats.org/drawingml/2006/main" name="Motiv systému Office">
  <a:themeElements>
    <a:clrScheme name="SKAUT">
      <a:dk1>
        <a:srgbClr val="255C9E"/>
      </a:dk1>
      <a:lt1>
        <a:sysClr val="window" lastClr="FFFFFF"/>
      </a:lt1>
      <a:dk2>
        <a:srgbClr val="255C9E"/>
      </a:dk2>
      <a:lt2>
        <a:srgbClr val="BED4DF"/>
      </a:lt2>
      <a:accent1>
        <a:srgbClr val="172882"/>
      </a:accent1>
      <a:accent2>
        <a:srgbClr val="E63434"/>
      </a:accent2>
      <a:accent3>
        <a:srgbClr val="89B917"/>
      </a:accent3>
      <a:accent4>
        <a:srgbClr val="A0057D"/>
      </a:accent4>
      <a:accent5>
        <a:srgbClr val="007BC3"/>
      </a:accent5>
      <a:accent6>
        <a:srgbClr val="EE8028"/>
      </a:accent6>
      <a:hlink>
        <a:srgbClr val="A87A93"/>
      </a:hlink>
      <a:folHlink>
        <a:srgbClr val="5F2382"/>
      </a:folHlink>
    </a:clrScheme>
    <a:fontScheme name="SKAUT">
      <a:majorFont>
        <a:latin typeface="SKAUT Bold"/>
        <a:ea typeface=""/>
        <a:cs typeface=""/>
      </a:majorFont>
      <a:minorFont>
        <a:latin typeface="TheMix C5 SemiLight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dpi="0" rotWithShape="1">
          <a:blip xmlns:r="http://schemas.openxmlformats.org/officeDocument/2006/relationships" r:embed="rId1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SKAUT_4-3_modra_prezentace</Template>
  <TotalTime>19</TotalTime>
  <Words>580</Words>
  <Application>Microsoft Office PowerPoint</Application>
  <PresentationFormat>Předvádění na obrazovce (4:3)</PresentationFormat>
  <Paragraphs>80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SKAUT Bold</vt:lpstr>
      <vt:lpstr>TheMix C5 SemiLight</vt:lpstr>
      <vt:lpstr>Motiv systému Office</vt:lpstr>
      <vt:lpstr>Schůzka 20. 1. 2021</vt:lpstr>
      <vt:lpstr>Rychlá palba 3 lodě 1 x2 – mohou se rohy dotýkat každý má jeden výstřel, vyhraje ten komu se žádná nepotopí</vt:lpstr>
      <vt:lpstr>Pohni sebou</vt:lpstr>
      <vt:lpstr>Do jak velké historie jste se dostali?</vt:lpstr>
      <vt:lpstr>100 let historie</vt:lpstr>
      <vt:lpstr>100 let historie</vt:lpstr>
      <vt:lpstr>100 let historie</vt:lpstr>
      <vt:lpstr>100 let historie</vt:lpstr>
      <vt:lpstr>100 let historie</vt:lpstr>
      <vt:lpstr>Skautský kurýr - hra</vt:lpstr>
      <vt:lpstr>Prezentace aplikace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Schůzka 20. 1. 2021</dc:title>
  <dc:creator>Vavra Jan</dc:creator>
  <cp:lastModifiedBy>Vavra Jan</cp:lastModifiedBy>
  <cp:revision>3</cp:revision>
  <dcterms:created xsi:type="dcterms:W3CDTF">2021-01-20T14:49:55Z</dcterms:created>
  <dcterms:modified xsi:type="dcterms:W3CDTF">2021-01-20T15:08:56Z</dcterms:modified>
</cp:coreProperties>
</file>