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69" r:id="rId6"/>
    <p:sldId id="270" r:id="rId7"/>
    <p:sldId id="260" r:id="rId8"/>
    <p:sldId id="268" r:id="rId9"/>
    <p:sldId id="271" r:id="rId10"/>
    <p:sldId id="272" r:id="rId11"/>
    <p:sldId id="273" r:id="rId12"/>
    <p:sldId id="25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4E1"/>
    <a:srgbClr val="F59E00"/>
    <a:srgbClr val="F8B200"/>
    <a:srgbClr val="F89300"/>
    <a:srgbClr val="255C9E"/>
    <a:srgbClr val="284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0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66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28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59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8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01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9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5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2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5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5C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4A78-237A-4E2C-8D0B-B79009ADC85D}" type="datetimeFigureOut">
              <a:rPr lang="cs-CZ" smtClean="0"/>
              <a:t>03.02.2021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149A-E540-404E-8428-A2C28DA9F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are.skauting.cz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stavsedmicka.cz/wp-content/uploads/2020/07/20200723_102215.jpg" TargetMode="External"/><Relationship Id="rId3" Type="http://schemas.openxmlformats.org/officeDocument/2006/relationships/hyperlink" Target="http://www.pristavsedmicka.cz/tabory-2021/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istavsedmicka.cz/wp-content/uploads/2020/07/20200724_114851.jpg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3.emf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tavsedmicka.cz/hra-v-centru-mesta/" TargetMode="External"/><Relationship Id="rId7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https://eur02.safelinks.protection.outlook.com/?url=https%3A%2F%2Fstrasidla.skauting.cz%2Fwp-content%2Fuploads%2F2020%2F01%2FVzory_sifer.pdf%2520strana%25203&amp;data=04%7C01%7Cjan.vavra%40upce.cz%7C076cfd87d64d4cc03aaf08d88c0cf181%7C49307c8db7bd42d1957063cbd63caf1b%7C0%7C1%7C637413335101265812%7CUnknown%7CTWFpbGZsb3d8eyJWIjoiMC4wLjAwMDAiLCJQIjoiV2luMzIiLCJBTiI6Ik1haWwiLCJXVCI6Mn0%3D%7C1000&amp;sdata=TCiO%2F4FISLvthLXDLc5Jm68lxADfzWecQCNjFPF%2BUeg%3D&amp;reserved=0" TargetMode="External"/><Relationship Id="rId4" Type="http://schemas.openxmlformats.org/officeDocument/2006/relationships/hyperlink" Target="http://www.pristavsedmicka.cz/wp-content/uploads/2014/01/Hra_Pce_20201118-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tavsedmicka.cz/skautsky-kuryr-hra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hyperlink" Target="http://www.pristavsedmicka.cz/wp-content/uploads/2014/01/Jak-na-tajnou-po&#353;tu-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tavsedmicka.cz/wp-content/uploads/2021/02/20190529_170435-2-1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http://www.pristavsedmicka.cz/bloudeni-zmateneho-skauta/" TargetMode="External"/><Relationship Id="rId4" Type="http://schemas.openxmlformats.org/officeDocument/2006/relationships/hyperlink" Target="mailto:jan.vavra@upce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stavsedmicka.cz/novacek-a-plavcik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3.emf"/><Relationship Id="rId4" Type="http://schemas.openxmlformats.org/officeDocument/2006/relationships/hyperlink" Target="http://www.pristavsedmicka.cz/vycho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349"/>
            <a:ext cx="6450471" cy="353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6861" y="1116883"/>
            <a:ext cx="5184576" cy="132683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Schůzka 3. 2. 2021</a:t>
            </a:r>
            <a:endParaRPr lang="cs-CZ" sz="3600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16861" y="2375660"/>
            <a:ext cx="5184576" cy="872824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rgbClr val="F8B200"/>
                </a:solidFill>
                <a:latin typeface="TheMix C5 SemiLight" pitchFamily="34" charset="-18"/>
              </a:rPr>
              <a:t>Oddílovka</a:t>
            </a:r>
            <a:endParaRPr lang="cs-CZ" sz="24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69" y="5661248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326C53-8B8C-4EEF-AE38-5A187A3E5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8" y="3958817"/>
            <a:ext cx="6450471" cy="16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978A3169-6511-4131-9200-02A5B7976292}"/>
              </a:ext>
            </a:extLst>
          </p:cNvPr>
          <p:cNvSpPr txBox="1">
            <a:spLocks/>
          </p:cNvSpPr>
          <p:nvPr/>
        </p:nvSpPr>
        <p:spPr>
          <a:xfrm>
            <a:off x="2016861" y="4333030"/>
            <a:ext cx="5184576" cy="872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>
                <a:solidFill>
                  <a:srgbClr val="F8B200"/>
                </a:solidFill>
                <a:latin typeface="TheMix C5 SemiLight" pitchFamily="34" charset="-18"/>
              </a:rPr>
              <a:t>Přítomni: Džin, Sumec, Šotek, </a:t>
            </a:r>
            <a:r>
              <a:rPr lang="cs-CZ" sz="2000" dirty="0" err="1">
                <a:solidFill>
                  <a:srgbClr val="F8B200"/>
                </a:solidFill>
                <a:latin typeface="TheMix C5 SemiLight" pitchFamily="34" charset="-18"/>
              </a:rPr>
              <a:t>Marlin</a:t>
            </a:r>
            <a:r>
              <a:rPr lang="cs-CZ" sz="2000" dirty="0">
                <a:solidFill>
                  <a:srgbClr val="F8B200"/>
                </a:solidFill>
                <a:latin typeface="TheMix C5 SemiLight" pitchFamily="34" charset="-18"/>
              </a:rPr>
              <a:t>, Bobeš, Hugo, Lukáš, Aladin, Hvězdář, Cvrček, Karas, Rohlík, Medvěd, Vojta, Kulík, Ezop, Rákos</a:t>
            </a:r>
            <a:r>
              <a:rPr lang="cs-CZ" sz="2000">
                <a:solidFill>
                  <a:srgbClr val="F8B200"/>
                </a:solidFill>
                <a:latin typeface="TheMix C5 SemiLight" pitchFamily="34" charset="-18"/>
              </a:rPr>
              <a:t>, Sumec  </a:t>
            </a:r>
            <a:endParaRPr lang="cs-CZ" sz="20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1196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SKARE v květnu?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2132856"/>
            <a:ext cx="6732748" cy="2592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Jedna z mála doposud nezrušených akcí – zatím s tím počítáme a budeme na to i trénovat (doufejme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sym typeface="Wingdings" panose="05000000000000000000" pitchFamily="2" charset="2"/>
              </a:rPr>
              <a:t>)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Máchovo jezero 30.4. – 3.5.2021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Více na: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https://skare.skauting.cz/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F8B200"/>
                </a:solidFill>
                <a:latin typeface="TheMix C5 SemiLight" pitchFamily="34" charset="-18"/>
              </a:rPr>
              <a:t>Ale jinak bohužel řada akcí zrušena: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NAVIGAMUS, Závody vlčat, Svojsíkův závod, Strašidla, … aj.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35D3B5-932A-4DD9-9B1F-4CB99535C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" y="5047934"/>
            <a:ext cx="9144000" cy="18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9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7984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Tábory v létě?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1772816"/>
            <a:ext cx="673274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Ano chceme!! A plánujeme !!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http://www.pristavsedmicka.cz/tabory-2021/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Tábor Seč 1. 7. – 10 7. 2021                    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F8B200"/>
                </a:solidFill>
                <a:latin typeface="TheMix C5 SemiLight" pitchFamily="34" charset="-18"/>
              </a:rPr>
              <a:t>Tábor na řece – kluci+holky: 24. –31. 7. 2021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FA0FB8A-7311-49A3-96CC-332227510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11737"/>
            <a:ext cx="3347864" cy="1580936"/>
          </a:xfrm>
          <a:prstGeom prst="rect">
            <a:avLst/>
          </a:prstGeom>
        </p:spPr>
      </p:pic>
      <p:pic>
        <p:nvPicPr>
          <p:cNvPr id="3074" name="Picture 2" descr="http://www.pristavsedmicka.cz/wp-content/uploads/2020/07/20200724_114851-300x225.jpg">
            <a:hlinkClick r:id="rId6"/>
            <a:extLst>
              <a:ext uri="{FF2B5EF4-FFF2-40B4-BE49-F238E27FC236}">
                <a16:creationId xmlns:a16="http://schemas.microsoft.com/office/drawing/2014/main" id="{B3A4606D-A2F5-4EC5-B07F-FC96293D5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5652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istavsedmicka.cz/wp-content/uploads/2020/07/20200723_102215-300x225.jpg">
            <a:hlinkClick r:id="rId8"/>
            <a:extLst>
              <a:ext uri="{FF2B5EF4-FFF2-40B4-BE49-F238E27FC236}">
                <a16:creationId xmlns:a16="http://schemas.microsoft.com/office/drawing/2014/main" id="{3E0E7B27-C685-421F-B1CD-62084B720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5652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5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5" y="2780928"/>
            <a:ext cx="8693292" cy="23799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2780928"/>
            <a:ext cx="8161292" cy="2160240"/>
          </a:xfrm>
        </p:spPr>
        <p:txBody>
          <a:bodyPr anchor="ctr"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Příští (online) schůzka bude asi 3. března, protože příští týden se postupně uvidíme u klubovny (doufám), a pak jsou prázdniny  !!!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Pochopitelně, pokud by nám povolili skautovat v klubovně, sejdeme se tam v nejbližším možném termínu.</a:t>
            </a:r>
            <a:endParaRPr lang="cs-CZ" dirty="0">
              <a:solidFill>
                <a:srgbClr val="F59E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7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B4E14-2D2F-4665-9361-AB9462DB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Rychlá palba</a:t>
            </a:r>
            <a:br>
              <a:rPr lang="cs-CZ" dirty="0"/>
            </a:br>
            <a:r>
              <a:rPr lang="cs-CZ" sz="2325" dirty="0"/>
              <a:t>3 lodě 1 x2 – mohou se rohy dotýkat</a:t>
            </a:r>
            <a:br>
              <a:rPr lang="cs-CZ" sz="2325" dirty="0"/>
            </a:br>
            <a:r>
              <a:rPr lang="cs-CZ" sz="2325" dirty="0"/>
              <a:t>každý má jeden výstřel, vyhraje ten komu se žádná nepotopí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33F0D52-7D55-4B21-97BA-D4C0F0131D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7723" y="2785938"/>
          <a:ext cx="2240880" cy="223424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448176">
                  <a:extLst>
                    <a:ext uri="{9D8B030D-6E8A-4147-A177-3AD203B41FA5}">
                      <a16:colId xmlns:a16="http://schemas.microsoft.com/office/drawing/2014/main" val="227886539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308975930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81452265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97700788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471500111"/>
                    </a:ext>
                  </a:extLst>
                </a:gridCol>
              </a:tblGrid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04209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033145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754686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463953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2996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4FA03FB8-B257-4062-AEF9-6638874C0C31}"/>
              </a:ext>
            </a:extLst>
          </p:cNvPr>
          <p:cNvSpPr txBox="1"/>
          <p:nvPr/>
        </p:nvSpPr>
        <p:spPr>
          <a:xfrm>
            <a:off x="633463" y="2714269"/>
            <a:ext cx="404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E</a:t>
            </a:r>
          </a:p>
          <a:p>
            <a:r>
              <a:rPr lang="cs-CZ" sz="3000" dirty="0"/>
              <a:t>D</a:t>
            </a:r>
          </a:p>
          <a:p>
            <a:r>
              <a:rPr lang="cs-CZ" sz="3000" dirty="0"/>
              <a:t>C</a:t>
            </a:r>
          </a:p>
          <a:p>
            <a:r>
              <a:rPr lang="cs-CZ" sz="3000" dirty="0"/>
              <a:t>B</a:t>
            </a:r>
          </a:p>
          <a:p>
            <a:r>
              <a:rPr lang="cs-CZ" sz="3000" dirty="0"/>
              <a:t>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4DAE59-9F85-4804-A3FB-AE8D87C135F1}"/>
              </a:ext>
            </a:extLst>
          </p:cNvPr>
          <p:cNvSpPr txBox="1"/>
          <p:nvPr/>
        </p:nvSpPr>
        <p:spPr>
          <a:xfrm>
            <a:off x="1037724" y="5020176"/>
            <a:ext cx="235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1    2   3   4   5</a:t>
            </a:r>
          </a:p>
        </p:txBody>
      </p:sp>
      <p:graphicFrame>
        <p:nvGraphicFramePr>
          <p:cNvPr id="7" name="Zástupný symbol pro obsah 3">
            <a:extLst>
              <a:ext uri="{FF2B5EF4-FFF2-40B4-BE49-F238E27FC236}">
                <a16:creationId xmlns:a16="http://schemas.microsoft.com/office/drawing/2014/main" id="{D0D7E1FA-7A86-41DC-832B-321333126F7B}"/>
              </a:ext>
            </a:extLst>
          </p:cNvPr>
          <p:cNvGraphicFramePr>
            <a:graphicFrameLocks/>
          </p:cNvGraphicFramePr>
          <p:nvPr/>
        </p:nvGraphicFramePr>
        <p:xfrm>
          <a:off x="4461310" y="2785936"/>
          <a:ext cx="2252309" cy="2234240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459605">
                  <a:extLst>
                    <a:ext uri="{9D8B030D-6E8A-4147-A177-3AD203B41FA5}">
                      <a16:colId xmlns:a16="http://schemas.microsoft.com/office/drawing/2014/main" val="227886539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308975930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814522653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977007882"/>
                    </a:ext>
                  </a:extLst>
                </a:gridCol>
                <a:gridCol w="448176">
                  <a:extLst>
                    <a:ext uri="{9D8B030D-6E8A-4147-A177-3AD203B41FA5}">
                      <a16:colId xmlns:a16="http://schemas.microsoft.com/office/drawing/2014/main" val="1471500111"/>
                    </a:ext>
                  </a:extLst>
                </a:gridCol>
              </a:tblGrid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04209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033145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754686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463953"/>
                  </a:ext>
                </a:extLst>
              </a:tr>
              <a:tr h="446848"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82996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342443B1-7970-40E5-A852-5A5282AE07AE}"/>
              </a:ext>
            </a:extLst>
          </p:cNvPr>
          <p:cNvSpPr txBox="1"/>
          <p:nvPr/>
        </p:nvSpPr>
        <p:spPr>
          <a:xfrm>
            <a:off x="4017946" y="2714268"/>
            <a:ext cx="4042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E</a:t>
            </a:r>
          </a:p>
          <a:p>
            <a:r>
              <a:rPr lang="cs-CZ" sz="3000" dirty="0"/>
              <a:t>D</a:t>
            </a:r>
          </a:p>
          <a:p>
            <a:r>
              <a:rPr lang="cs-CZ" sz="3000" dirty="0"/>
              <a:t>C</a:t>
            </a:r>
          </a:p>
          <a:p>
            <a:r>
              <a:rPr lang="cs-CZ" sz="3000" dirty="0"/>
              <a:t>B</a:t>
            </a:r>
          </a:p>
          <a:p>
            <a:r>
              <a:rPr lang="cs-CZ" sz="3000" dirty="0"/>
              <a:t>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912F81-48E3-4E32-A5AA-431BAA594295}"/>
              </a:ext>
            </a:extLst>
          </p:cNvPr>
          <p:cNvSpPr txBox="1"/>
          <p:nvPr/>
        </p:nvSpPr>
        <p:spPr>
          <a:xfrm>
            <a:off x="4434839" y="5060035"/>
            <a:ext cx="235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1    2   3   4   5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9F1E1A-AA53-4BF1-A659-616D673FEBD5}"/>
              </a:ext>
            </a:extLst>
          </p:cNvPr>
          <p:cNvSpPr txBox="1"/>
          <p:nvPr/>
        </p:nvSpPr>
        <p:spPr>
          <a:xfrm>
            <a:off x="4143676" y="2308258"/>
            <a:ext cx="7218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Např.</a:t>
            </a:r>
          </a:p>
        </p:txBody>
      </p:sp>
    </p:spTree>
    <p:extLst>
      <p:ext uri="{BB962C8B-B14F-4D97-AF65-F5344CB8AC3E}">
        <p14:creationId xmlns:p14="http://schemas.microsoft.com/office/powerpoint/2010/main" val="36791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Venkovní aktivity a nejbližší akce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2132856"/>
            <a:ext cx="7560840" cy="3168352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Hra v centru města (od 11/2020)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Skautský kurýr (od 01/2020)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b="1" dirty="0">
                <a:solidFill>
                  <a:srgbClr val="F8B200"/>
                </a:solidFill>
                <a:latin typeface="TheMix C5 SemiLight" pitchFamily="34" charset="-18"/>
              </a:rPr>
              <a:t>Bloudění zmateného skauta – 10.2.2021 !</a:t>
            </a:r>
            <a:endParaRPr lang="en-US" sz="1800" b="1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Vodomilka – 6.-8.3.2021 ?? (podle situace s epidemií)</a:t>
            </a: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Otevření vodácké sezony – 04/2021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SKARE - Máchovo jezero 30.4. – 3.5.2021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Tábory 2021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Hra v centru města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728" y="1628800"/>
            <a:ext cx="5325639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Kdo chce ještě hrát, informace zde: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http://www.pristavsedmicka.cz/hra-v-centru-mesta/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Potřebný soubor pro hru je </a:t>
            </a:r>
            <a:r>
              <a:rPr lang="cs-CZ" sz="1800" dirty="0">
                <a:hlinkClick r:id="rId4"/>
              </a:rPr>
              <a:t>zde: http://www.pristavsedmicka.cz/wp-content/uploads/2014/01/Hra_Pce_20201118-3.pdf</a:t>
            </a:r>
            <a:endParaRPr lang="cs-CZ" sz="1800" dirty="0"/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V případě, že nebudete vědět jak řešit šifru, použijte </a:t>
            </a:r>
            <a:r>
              <a:rPr lang="cs-CZ" sz="1800" dirty="0">
                <a:hlinkClick r:id="rId5" tooltip="Původní adresa URL: https://strasidla.skauting.cz/wp-content/uploads/2020/01/Vzory_sifer.pdf%20strana%203. Na tento odkaz klikněte nebo klepněte, pokud ho považujete za důvěryhodný."/>
              </a:rPr>
              <a:t>https://strasidla.skauting.cz/wp-content/uploads/2020/01/Vzory_sifer.pdf strana 3</a:t>
            </a:r>
            <a:r>
              <a:rPr lang="cs-CZ" sz="1800" dirty="0"/>
              <a:t>.</a:t>
            </a: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Hra je stále aktivní a za její dokončení lze získat body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196B56F-2F32-4CD3-8D32-487B63BFA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434" y="1908397"/>
            <a:ext cx="2532987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Skautský kurýr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728" y="1628800"/>
            <a:ext cx="79131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Kdo chce ještě hrát, informace zde: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http://www.pristavsedmicka.cz/skautsky-kuryr-hra/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Návod pro hru pro tisk je zde: </a:t>
            </a:r>
            <a:r>
              <a:rPr lang="cs-CZ" sz="1800" dirty="0">
                <a:hlinkClick r:id="rId4"/>
              </a:rPr>
              <a:t>http://www.pristavsedmicka.cz/wp-content/uploads/2014/01/Jak-na-tajnou-poštu-1.pdf</a:t>
            </a:r>
            <a:endParaRPr lang="cs-CZ" sz="1800" dirty="0"/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Hra je stále aktivní, od soboty bude umístěna nová adresa doručení. Můžete získat druhou známku.</a:t>
            </a: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Zatím máme 3 úspěšné kurýry: Aladin, Hvězdář, Rohlík = bonus body</a:t>
            </a: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3483E8-E802-4501-BD75-6C11FD836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4365104"/>
            <a:ext cx="2770637" cy="16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9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Bloudění zmateného skauta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597666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Hra pro jednotlivce či dvojice. Hra proběhne </a:t>
            </a:r>
            <a:r>
              <a:rPr lang="cs-CZ" sz="1800" b="1" dirty="0">
                <a:solidFill>
                  <a:srgbClr val="F8B200"/>
                </a:solidFill>
                <a:latin typeface="TheMix C5 SemiLight" pitchFamily="34" charset="-18"/>
              </a:rPr>
              <a:t>příští středu 10.2.2021 v čase 16:30-18:15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(doba samotné hry cca 30 minut)</a:t>
            </a: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Startujeme intervalově po 5 minutách s cílem co nejdříve podle mapy splnit zadané úkoly (nesplněný úkol + 10 minut), vyhnout se polapení hlídkujícím </a:t>
            </a:r>
            <a:r>
              <a:rPr lang="cs-CZ" sz="1800" dirty="0" err="1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Hustokrutopřísňákem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 ! (+5 minut) a vrátit se ke klubovně.</a:t>
            </a:r>
            <a:endParaRPr lang="cs-CZ" sz="1800" dirty="0"/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Do hry je třeba se předem přihlásit a to buď přes telefon (i </a:t>
            </a:r>
            <a:r>
              <a:rPr lang="cs-CZ" sz="1800" dirty="0" err="1">
                <a:solidFill>
                  <a:srgbClr val="F8B200"/>
                </a:solidFill>
                <a:latin typeface="TheMix C5 SemiLight" pitchFamily="34" charset="-18"/>
              </a:rPr>
              <a:t>sms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) – 604 339 581, nebo email – 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4"/>
              </a:rPr>
              <a:t>jan.vavra</a:t>
            </a:r>
            <a:r>
              <a:rPr lang="cs-CZ" sz="1800" dirty="0">
                <a:solidFill>
                  <a:srgbClr val="F8B2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4"/>
              </a:rPr>
              <a:t>upce.cz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, nebo další obdobné formy směřující na Džina (FB (Messenger), </a:t>
            </a:r>
            <a:r>
              <a:rPr lang="cs-CZ" sz="1800" dirty="0" err="1">
                <a:solidFill>
                  <a:srgbClr val="F8B200"/>
                </a:solidFill>
                <a:latin typeface="TheMix C5 SemiLight" pitchFamily="34" charset="-18"/>
              </a:rPr>
              <a:t>WhatsApp</a:t>
            </a: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, zavolat z okna… (hodně nahlas tedy))</a:t>
            </a: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Startovací listinu můžete sledovat na stránce hry na odkazu: </a:t>
            </a:r>
            <a:r>
              <a:rPr lang="cs-CZ" sz="1800" dirty="0">
                <a:hlinkClick r:id="rId5"/>
              </a:rPr>
              <a:t>http://www.pristavsedmicka.cz/bloudeni-zmateneho-skauta/</a:t>
            </a:r>
            <a:endParaRPr lang="cs-CZ" sz="1800" dirty="0"/>
          </a:p>
          <a:p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80933B-2F2D-4900-B8BE-743D6BBAC4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3375" y="2285161"/>
            <a:ext cx="3531450" cy="22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7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42DB-FE71-4AA4-A0B7-023EE3A6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Pohni sebou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358E81-0FA6-429D-BF14-81BD5D595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30" y="1844824"/>
            <a:ext cx="8294630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Pokuste se do pěti minut najít a přinést na stůl (nebo někam k počítači po jedné věci začínající na písmena: </a:t>
            </a:r>
          </a:p>
          <a:p>
            <a:pPr marL="0" indent="0">
              <a:buNone/>
            </a:pPr>
            <a:r>
              <a:rPr lang="cs-CZ" dirty="0"/>
              <a:t>B		R		H		O		K</a:t>
            </a:r>
          </a:p>
          <a:p>
            <a:pPr marL="0" indent="0">
              <a:buNone/>
            </a:pPr>
            <a:r>
              <a:rPr lang="cs-CZ" dirty="0"/>
              <a:t>např.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</a:t>
            </a:r>
          </a:p>
          <a:p>
            <a:pPr marL="0" indent="0">
              <a:buNone/>
            </a:pPr>
            <a:r>
              <a:rPr lang="cs-CZ" dirty="0"/>
              <a:t>Rodiče Vám můžou pomoc a každá z věcí je za bod a kdo na to zamíří kameru, tak ještě bonusový bod navíc !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587581-DB7D-47E4-B1B9-CAD11D3EA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66" y="3622604"/>
            <a:ext cx="1433994" cy="1074111"/>
          </a:xfrm>
          <a:prstGeom prst="rect">
            <a:avLst/>
          </a:prstGeom>
        </p:spPr>
      </p:pic>
      <p:pic>
        <p:nvPicPr>
          <p:cNvPr id="2050" name="Picture 2" descr="Merhautovo pekařství Houska ražená bez posypu - Online supermarket  Rohlík.cz — nejrychlejší doručení ve městě">
            <a:extLst>
              <a:ext uri="{FF2B5EF4-FFF2-40B4-BE49-F238E27FC236}">
                <a16:creationId xmlns:a16="http://schemas.microsoft.com/office/drawing/2014/main" id="{31AE677F-4620-490B-8FA7-31085DAF5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1231045" cy="10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terka Dobíjecí - LED svítilna High Power - Braunstar.cz">
            <a:extLst>
              <a:ext uri="{FF2B5EF4-FFF2-40B4-BE49-F238E27FC236}">
                <a16:creationId xmlns:a16="http://schemas.microsoft.com/office/drawing/2014/main" id="{8B5B8D5F-3021-45D8-A2F0-CD3EC783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8" y="3645024"/>
            <a:ext cx="1579031" cy="11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ddies Raketoplán/raketa plast 25 cm - Diskuze | MALL.CZ">
            <a:extLst>
              <a:ext uri="{FF2B5EF4-FFF2-40B4-BE49-F238E27FC236}">
                <a16:creationId xmlns:a16="http://schemas.microsoft.com/office/drawing/2014/main" id="{F6990271-F249-4021-91D3-F44FE2BB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051" y="3501008"/>
            <a:ext cx="864096" cy="192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F37EB34-D197-4172-B17D-E21F725CD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9" y="363624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6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Vodomilka v březnu?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2132856"/>
            <a:ext cx="3996444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Tradiční výlet chystáme na březen, ale opravdu netušíme, jestli se uskuteční – šance není velká.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Pokud ano, tak v termínu 6.-8.3.2021</a:t>
            </a:r>
            <a:endParaRPr lang="en-US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3E2267-5579-4C24-B4D7-BA4913D79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22" y="2445094"/>
            <a:ext cx="3257706" cy="24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509"/>
            <a:ext cx="8784976" cy="6446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580" y="452670"/>
            <a:ext cx="7560840" cy="168018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Otevření vody v dubnu?</a:t>
            </a:r>
            <a:endParaRPr lang="cs-CZ" sz="2800" b="1" dirty="0">
              <a:solidFill>
                <a:schemeClr val="bg1"/>
              </a:solidFill>
              <a:latin typeface="SKAUT Bold" pitchFamily="50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580" y="2132856"/>
            <a:ext cx="3996444" cy="3168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Na otevření se chystáme a i bez ohledu na přísná opatření budeme chtít začít chodit na vodu po dvojicích na kánoích a v případě dalších uvolnění i na pramice.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Do té doby plňte Plavčíky !!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Nebo aspoň Nováčky, můžete i online.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3"/>
              </a:rPr>
              <a:t>Návod jak splnit Nováčka a Plavčíka I.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Informace pro lepší borce: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</a:rPr>
              <a:t>Plavčík II, Plavčík III a Lodník na našich stránkách: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8B200"/>
                </a:solidFill>
                <a:latin typeface="TheMix C5 SemiLight" pitchFamily="34" charset="-18"/>
                <a:hlinkClick r:id="rId4"/>
              </a:rPr>
              <a:t>http://www.pristavsedmicka.cz/vychova/</a:t>
            </a: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  <a:p>
            <a:pPr marL="0" indent="0">
              <a:buNone/>
            </a:pPr>
            <a:endParaRPr lang="cs-CZ" sz="1800" dirty="0">
              <a:solidFill>
                <a:srgbClr val="F8B200"/>
              </a:solidFill>
              <a:latin typeface="TheMix C5 SemiLight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672460" cy="9192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9813D6-68C3-42B1-AE9E-458AA9A2D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50" y="2204864"/>
            <a:ext cx="3583947" cy="26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08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Motiv systému Office">
  <a:themeElements>
    <a:clrScheme name="SKAUT">
      <a:dk1>
        <a:srgbClr val="255C9E"/>
      </a:dk1>
      <a:lt1>
        <a:sysClr val="window" lastClr="FFFFFF"/>
      </a:lt1>
      <a:dk2>
        <a:srgbClr val="255C9E"/>
      </a:dk2>
      <a:lt2>
        <a:srgbClr val="BED4DF"/>
      </a:lt2>
      <a:accent1>
        <a:srgbClr val="172882"/>
      </a:accent1>
      <a:accent2>
        <a:srgbClr val="E63434"/>
      </a:accent2>
      <a:accent3>
        <a:srgbClr val="89B917"/>
      </a:accent3>
      <a:accent4>
        <a:srgbClr val="A0057D"/>
      </a:accent4>
      <a:accent5>
        <a:srgbClr val="007BC3"/>
      </a:accent5>
      <a:accent6>
        <a:srgbClr val="EE8028"/>
      </a:accent6>
      <a:hlink>
        <a:srgbClr val="A87A93"/>
      </a:hlink>
      <a:folHlink>
        <a:srgbClr val="5F2382"/>
      </a:folHlink>
    </a:clrScheme>
    <a:fontScheme name="SKAUT">
      <a:majorFont>
        <a:latin typeface="SKAUT Bold"/>
        <a:ea typeface=""/>
        <a:cs typeface=""/>
      </a:majorFont>
      <a:minorFont>
        <a:latin typeface="TheMix C5 Semi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SKAUT_4-3_modra_prezentace</Template>
  <TotalTime>307</TotalTime>
  <Words>789</Words>
  <Application>Microsoft Office PowerPoint</Application>
  <PresentationFormat>Předvádění na obrazovce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SKAUT Bold</vt:lpstr>
      <vt:lpstr>TheMix C5 SemiLight</vt:lpstr>
      <vt:lpstr>Times New Roman</vt:lpstr>
      <vt:lpstr>Wingdings</vt:lpstr>
      <vt:lpstr>Motiv systému Office</vt:lpstr>
      <vt:lpstr>Schůzka 3. 2. 2021</vt:lpstr>
      <vt:lpstr>Rychlá palba 3 lodě 1 x2 – mohou se rohy dotýkat každý má jeden výstřel, vyhraje ten komu se žádná nepotopí</vt:lpstr>
      <vt:lpstr>Venkovní aktivity a nejbližší akce</vt:lpstr>
      <vt:lpstr>Hra v centru města</vt:lpstr>
      <vt:lpstr>Skautský kurýr</vt:lpstr>
      <vt:lpstr>Bloudění zmateného skauta</vt:lpstr>
      <vt:lpstr>Pohni sebou</vt:lpstr>
      <vt:lpstr>Vodomilka v březnu?</vt:lpstr>
      <vt:lpstr>Otevření vody v dubnu?</vt:lpstr>
      <vt:lpstr>SKARE v květnu?</vt:lpstr>
      <vt:lpstr>Tábory v létě?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20. 1. 2021</dc:title>
  <dc:creator>Vavra Jan</dc:creator>
  <cp:lastModifiedBy>Vavra Jan</cp:lastModifiedBy>
  <cp:revision>22</cp:revision>
  <dcterms:created xsi:type="dcterms:W3CDTF">2021-01-20T14:49:55Z</dcterms:created>
  <dcterms:modified xsi:type="dcterms:W3CDTF">2021-02-03T17:18:41Z</dcterms:modified>
</cp:coreProperties>
</file>