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6:07:24.01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2235 376 24575,'-19'-1'0,"0"-1"0,-30-7 0,-6-1 0,-14-3 0,1-3 0,-87-32 0,51 14 0,-511-146 0,568 168 0,0 3 0,-1 1 0,-66-1 0,99 8 0,-77-10 0,58 6 0,0 1 0,-59 1 0,83 4 0,0 0 0,0 0 0,0 1 0,1 0 0,-1 1 0,0 0 0,1 0 0,0 1 0,0 1 0,0-1 0,0 1 0,1 1 0,-14 11 0,3 0 0,1 1 0,1 0 0,0 1 0,2 1 0,0 1 0,1 0 0,-11 25 0,17-33 0,0-1 0,0 0 0,-1 0 0,-1 0 0,-11 9 0,12-12 0,1 0 0,0 0 0,0 1 0,1 0 0,0 0 0,0 1 0,1 0 0,-5 13 0,-1 17 0,-9 64 0,0 1 0,15-73 0,1 0 0,1 1 0,2 56 0,0-3 0,-1-66 0,0-1 0,-2 0 0,0-1 0,-11 29 0,7-25 0,1 1 0,-6 39 0,11-21 0,3 1 0,1-1 0,3 0 0,1 0 0,14 55 0,-4-17 0,47 188 0,-2-51 0,-22-91 0,-29-94 0,1 0 0,2-1 0,1-1 0,2 0 0,0 0 0,2-2 0,2 0 0,0-1 0,2-1 0,0 0 0,41 34 0,-30-33 0,36 30 0,135 86 0,-161-119 0,1-1 0,1-3 0,1-1 0,1-3 0,84 19 0,551 159 0,-640-183 0,73 11 0,-6-3 0,77 32 0,42 9 0,-182-51 0,1-2 0,0-1 0,52-2 0,4-4 0,-21 1 0,91-10 0,-142 2 0,-1-1 0,0-1 0,0-1 0,-1-1 0,0-2 0,-1-1 0,-1-1 0,38-29 0,-44 28 0,-1-2 0,-1 0 0,0-1 0,-2 0 0,0-2 0,24-42 0,-22 36 0,-10 13 0,0-1 0,-1-1 0,8-27 0,-1 5 0,-6 13 0,9-47 0,-2 10 0,-2 2 0,-2 0 0,-3-2 0,0-63 0,-3 40 0,1-145 0,7-64 0,-11 259 0,-1 0 0,-1 0 0,-2 0 0,-2 0 0,-1 0 0,-1 0 0,-2 1 0,-14-35 0,-61-246 0,59 217 0,20 72 0,-2 1 0,0 0 0,-2 0 0,-1 0 0,-22-42 0,11 37 0,-2 1 0,-2 2 0,0 0 0,-44-35 0,31 27 0,16 18 0,-1 1 0,0 1 0,-49-25 0,9 6 0,-19-10 0,-2 3 0,-100-33 0,116 53 0,-99-17 0,160 36 0,-170-25 0,105 18 0,-136-34 0,165 32 0,0 3 0,-81-6 0,56 8 0,-149 0 0,30 3 0,91-7 0,43 3 0,-57 1 0,-55 4 0,-137 6 0,283-2-124,0 1 0,1 0 0,-1 2 0,1 0 0,0 1 0,0 0-1,1 2 1,-1 0 0,2 0 0,-24 18 0,19-12-6702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0T16:03:44.17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3641 817 24575,'-2'-14'0,"-1"0"0,0 0 0,0 0 0,-2 0 0,1 0 0,-2 1 0,0 0 0,-14-23 0,-8-21 0,16 31 0,-1 0 0,-2 1 0,0 0 0,-2 1 0,0 1 0,-2 1 0,0 0 0,-2 1 0,0 2 0,-1 0 0,-1 1 0,-41-24 0,45 33 0,-1 0 0,0 1 0,-1 2 0,0 0 0,-27-5 0,17 5 0,-44-16 0,42 10 0,-1 2 0,0 1 0,-1 2 0,-37-3 0,-141 0 0,88 7 0,69-3 0,2-2 0,-63-17 0,-25-4 0,-61-18 0,112 25 0,70 15 0,0 1 0,-1 1 0,1 1 0,-28-1 0,-279 8 0,304-1 0,0 3 0,0 0 0,-45 16 0,-7 2 0,-238 67 0,256-78 0,40-10 0,0 2 0,0 0 0,1 1 0,-30 13 0,2 7 0,-69 51 0,69-44 0,-58 31 0,63-40 0,0 1 0,1 3 0,2 0 0,-40 39 0,70-57 0,1-1 0,-1 1 0,1 1 0,1-1 0,0 1 0,0 0 0,1 0 0,0 1 0,1-1 0,0 1 0,1 0 0,-2 21 0,0-12 0,0 0 0,-10 28 0,8-30 0,0 0 0,2 1 0,0-1 0,1 1 0,-1 26 0,6 99 0,1-52 0,-3 421 0,3-488 0,0 0 0,2-1 0,1 1 0,1-1 0,0 0 0,15 27 0,-14-30 0,4 7 0,1-1 0,2-1 0,1 0 0,22 28 0,36 62 0,-55-82 0,1-2 0,2 0 0,1-2 0,39 41 0,11 2 0,-51-49 0,1 0 0,0-2 0,2-1 0,1-1 0,0-1 0,31 16 0,35 23 0,-68-42 0,1 0 0,42 19 0,-15-11 0,-1 2 0,90 61 0,-124-75 0,1 0 0,0-2 0,0 0 0,1-2 0,1 0 0,0 0 0,32 6 0,-12-4 0,0 3 0,-1 1 0,41 20 0,35 14 0,-88-38 0,1-1 0,1 0 0,-1-3 0,1 0 0,52 3 0,506-9 0,-260-2 0,-294-1 0,0-1 0,0-1 0,0-2 0,-1-2 0,56-22 0,-48 17 0,-18 5 0,0-2 0,-1 0 0,0-1 0,-1-1 0,34-30 0,29-18 0,-64 45 0,0-1 0,-1 0 0,0-1 0,-2-1 0,0-1 0,23-37 0,-8 13 0,-22 28 0,-1 0 0,0 0 0,-1 0 0,-1-1 0,0 0 0,4-26 0,10-28 0,-5 33 0,28-50 0,-33 68 0,6-11 0,100-182 0,-101 184 0,-2-1 0,-1 0 0,-1-1 0,-2 0 0,10-59 0,-17 84 0,0 1 0,0 0 0,0 0 0,0 0 0,1 0 0,0 0 0,3-4 0,-3 4 0,0 0 0,0 1 0,0-1 0,0 0 0,-1-1 0,0 1 0,2-9 0,0-22 0,-1-1 0,-5-69 0,-1 27 0,2 61 0,-1 0 0,-1 0 0,-1 1 0,0 0 0,-7-18 0,-12-47 0,20 65 0,-2 1 0,0 1 0,-1-1 0,-9-17 0,9 21 0,0-1 0,1 0 0,0 0 0,1 0 0,1-1 0,-3-23 0,5 27 0,1 0 0,-1 0 0,-1 0 0,0 0 0,0 0 0,-1 1 0,0-1 0,-6-12 0,5 12 26,0 0-1,1 0 0,0 0 1,-1-11-1,-6-20-1517,4 26-5334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9D28D9-18A3-765F-FCBE-6167E4BF47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BA41A3-DF9D-3B43-47D2-53A88FFA70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0CB2A6-FD06-2E6A-4A3B-BFA0B7F5E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363E-2204-455F-88A9-D88F2726D93D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F9C7D2-C7CB-3DC6-371D-A924AC352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A4BB1B-3E27-D772-E56C-DEBE509FC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9A41-B8DA-47B1-8770-081E6BCC6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453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9FDF2B-9FE9-4FE6-60B8-7C0E36E6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10FD27F-3286-D510-B64B-F837DA2157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3B2A8F-E474-B38A-C4D6-D56297F59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363E-2204-455F-88A9-D88F2726D93D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4C050AF-F9F8-7FC4-4B9D-040F216C2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3ACB08-EF55-8355-7E37-EB6D28D6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9A41-B8DA-47B1-8770-081E6BCC6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9866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49665AB-9E37-5979-9E93-A6BBCC655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6272A3-5CA6-00D3-459A-EBDF2E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38CEC21-8CE2-0C11-5391-B034EA950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363E-2204-455F-88A9-D88F2726D93D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0485B5-ED58-467A-5ACB-8C3114789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EE184C-BB71-1C86-FE7D-E140C0DC9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9A41-B8DA-47B1-8770-081E6BCC6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63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24763E-809C-3E86-33C7-2E4EA2128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50E3E9-5738-BF3B-6C56-8E0EAE750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BA4A40A-9BAC-1ACA-B2B7-BFC53B983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363E-2204-455F-88A9-D88F2726D93D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A730F2E-0EB9-A1CC-B0EB-6271003B9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4159E6-5795-4D0F-1001-2D7E06844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9A41-B8DA-47B1-8770-081E6BCC6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58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E4F127-4C52-0CBB-FBF5-88AC9603F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990096C-EDA7-79B4-0060-BA751122F8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035E35C-DEC7-DBCD-809D-DD8051292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363E-2204-455F-88A9-D88F2726D93D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013084-082C-0CFA-2E23-117D7936B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1B4AAA1-75A5-7DAD-EAAE-7D1302F7D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9A41-B8DA-47B1-8770-081E6BCC6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8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CFE366-C183-C010-2493-A8E4D9DB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C1BE8F3-6798-650F-4E45-EF8F7E423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8FFAE8E-910D-9BBD-6606-4D2041D48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FC59FFC-E86C-6541-0C10-4566EBD20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363E-2204-455F-88A9-D88F2726D93D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D2571B-FCE3-88DF-B47A-B44A3E45E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A55D41-DF22-2041-50DE-5BB956107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9A41-B8DA-47B1-8770-081E6BCC6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445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ABEC03-6F9D-8FAE-8AE9-0006CBEBB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5D5242F-E0AB-5B57-2E12-B1320D36B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626DAFE-17DA-0F8E-87D7-4B75258F07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BCAB61E-E8AF-E888-12A6-D9E5AAD476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6AAC681-6538-CCFE-70B5-6DC971EBE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E9F5E51-DA40-2F52-633D-7DDA1473E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363E-2204-455F-88A9-D88F2726D93D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C775788-124E-21E2-C95F-C6D7502B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BCAB861-C077-6606-AEFD-1A3E6D04E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9A41-B8DA-47B1-8770-081E6BCC6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15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65B7A1-71D1-37B5-1E9A-AF8760C9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891B3C5-6D5B-C273-B2AE-433D0BD37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363E-2204-455F-88A9-D88F2726D93D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BD7E716-EBE7-FB17-60AD-3D80BED84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9C03B98-66F7-DDAF-7A78-07EB4BBB2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9A41-B8DA-47B1-8770-081E6BCC6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127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0A7B70-3EBA-717C-D512-97B854D1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363E-2204-455F-88A9-D88F2726D93D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5D3C37A-8BBD-5505-10FF-FCCBFDA6A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8D91D0E-06F7-0F40-9CA8-D36659AAE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9A41-B8DA-47B1-8770-081E6BCC6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342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9BF574-9E43-DA96-3B76-B5D2215DB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77635C-1168-6FF5-53A4-170EA3A97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CBCDF7E-92AD-3FD9-BCE7-21179A58F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C6C1877-D0A8-D065-6FD8-7CA1F220C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363E-2204-455F-88A9-D88F2726D93D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F609891-903E-0018-8976-9F6A9BAD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5B1220-C121-91D7-FF31-5B6C8D003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9A41-B8DA-47B1-8770-081E6BCC6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586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6A7E55-2CAB-6FC3-A7C7-8646A5C4C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B1DFDD9-65FA-B4E6-3E51-D8363FF42F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C99EBC9-3405-1C61-2D61-3EE0753FA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3212782-7FFB-B485-9F04-B3E4823E8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9363E-2204-455F-88A9-D88F2726D93D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ADC2520-AA41-2285-48FD-F1639A2FD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C5AB99-18B8-1948-2FE8-908F6196F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79A41-B8DA-47B1-8770-081E6BCC6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3856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784A629-9B32-A987-A256-D055DBD69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FF8E666-8570-97D1-79F3-CA126302A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B05CD87-7B5C-86E6-B644-D9C38A3E4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39363E-2204-455F-88A9-D88F2726D93D}" type="datetimeFigureOut">
              <a:rPr lang="cs-CZ" smtClean="0"/>
              <a:t>20.02.2024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B57584-9C03-4972-EEEC-C338385E2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5922689-E1BE-9C6C-3ACF-A958BAC78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F79A41-B8DA-47B1-8770-081E6BCC61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0279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mapy.cz/s/jucaratepu" TargetMode="External"/><Relationship Id="rId13" Type="http://schemas.openxmlformats.org/officeDocument/2006/relationships/hyperlink" Target="https://www.albanie-cestovani.cz/udoli-vjosy/permet" TargetMode="External"/><Relationship Id="rId18" Type="http://schemas.openxmlformats.org/officeDocument/2006/relationships/hyperlink" Target="https://www.albanie-cestovani.cz/udoli-vjosy/kelcyra" TargetMode="External"/><Relationship Id="rId26" Type="http://schemas.openxmlformats.org/officeDocument/2006/relationships/hyperlink" Target="https://mapy.cz/s/bezefemame" TargetMode="External"/><Relationship Id="rId3" Type="http://schemas.openxmlformats.org/officeDocument/2006/relationships/hyperlink" Target="https://mapy.cz/s/cahateceko" TargetMode="External"/><Relationship Id="rId21" Type="http://schemas.openxmlformats.org/officeDocument/2006/relationships/hyperlink" Target="https://www.albanie-cestovani.cz/udoli-vjosy/kurvelesh" TargetMode="External"/><Relationship Id="rId34" Type="http://schemas.openxmlformats.org/officeDocument/2006/relationships/hyperlink" Target="https://www.booking.com/hotel/al/agroturizem-bylis.cs.html?aid=2186438&amp;sid=845381b9231b7c730c162a6cf8be5ccd&amp;checkin=2023-10-20;checkout=2023-10-21;dest_id=7287247;dest_type=hotel;dist=0;group_adults=4;group_children=0;hapos=1;hpos=1;no_rooms=1;req_adults=4;req_children=0;room1=A%2CA%2CA%2CA;sb_price_type=total;soh=1;sr_order=popularity;srepoch=1697574650;srpvid=deab9031361e006a;type=total;ucfs=1&amp;" TargetMode="External"/><Relationship Id="rId7" Type="http://schemas.openxmlformats.org/officeDocument/2006/relationships/hyperlink" Target="https://www.albanie-cestovani.cz/udoli-vjosy/lengarica" TargetMode="External"/><Relationship Id="rId12" Type="http://schemas.openxmlformats.org/officeDocument/2006/relationships/hyperlink" Target="https://www.wikiloc.com/hiking-trails/kanioni-i-langarices-92752129" TargetMode="External"/><Relationship Id="rId17" Type="http://schemas.openxmlformats.org/officeDocument/2006/relationships/hyperlink" Target="https://mapy.cz/s/capagujaca" TargetMode="External"/><Relationship Id="rId25" Type="http://schemas.openxmlformats.org/officeDocument/2006/relationships/hyperlink" Target="https://www.facebook.com/bujtina.mbi.kanion/" TargetMode="External"/><Relationship Id="rId33" Type="http://schemas.openxmlformats.org/officeDocument/2006/relationships/hyperlink" Target="https://mapy.cz/s/masudecupe" TargetMode="External"/><Relationship Id="rId38" Type="http://schemas.openxmlformats.org/officeDocument/2006/relationships/image" Target="../media/image2.png"/><Relationship Id="rId2" Type="http://schemas.openxmlformats.org/officeDocument/2006/relationships/hyperlink" Target="https://mapy.cz/s/pogugapuho" TargetMode="External"/><Relationship Id="rId16" Type="http://schemas.openxmlformats.org/officeDocument/2006/relationships/hyperlink" Target="https://mapy.cz/s/codekusupe" TargetMode="External"/><Relationship Id="rId20" Type="http://schemas.openxmlformats.org/officeDocument/2006/relationships/hyperlink" Target="https://mapy.cz/s/mosotojoku" TargetMode="External"/><Relationship Id="rId29" Type="http://schemas.openxmlformats.org/officeDocument/2006/relationships/hyperlink" Target="https://mapy.cz/s/japohetaku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xploringpermet.com/campsite/" TargetMode="External"/><Relationship Id="rId11" Type="http://schemas.openxmlformats.org/officeDocument/2006/relationships/hyperlink" Target="https://mapy.cz/s/nesacuredu" TargetMode="External"/><Relationship Id="rId24" Type="http://schemas.openxmlformats.org/officeDocument/2006/relationships/hyperlink" Target="https://www.wikiloc.com/hiking-trails/nivica-waterfall-75743905" TargetMode="External"/><Relationship Id="rId32" Type="http://schemas.openxmlformats.org/officeDocument/2006/relationships/hyperlink" Target="https://www.albanie-cestovani.cz/fier/byllis" TargetMode="External"/><Relationship Id="rId37" Type="http://schemas.openxmlformats.org/officeDocument/2006/relationships/customXml" Target="../ink/ink1.xml"/><Relationship Id="rId5" Type="http://schemas.openxmlformats.org/officeDocument/2006/relationships/hyperlink" Target="https://mapy.cz/s/kagojagudu" TargetMode="External"/><Relationship Id="rId15" Type="http://schemas.openxmlformats.org/officeDocument/2006/relationships/hyperlink" Target="https://mapy.cz/s/domakeseso" TargetMode="External"/><Relationship Id="rId23" Type="http://schemas.openxmlformats.org/officeDocument/2006/relationships/hyperlink" Target="https://maps.app.goo.gl/8YWMQvP3Ke4XoNe46" TargetMode="External"/><Relationship Id="rId28" Type="http://schemas.openxmlformats.org/officeDocument/2006/relationships/hyperlink" Target="https://goo.gl/maps/kekNQ8D86dbkSjAJ6" TargetMode="External"/><Relationship Id="rId36" Type="http://schemas.openxmlformats.org/officeDocument/2006/relationships/hyperlink" Target="https://mapy.cz/s/luzacepemo" TargetMode="External"/><Relationship Id="rId10" Type="http://schemas.openxmlformats.org/officeDocument/2006/relationships/hyperlink" Target="https://mapy.cz/s/dejunujela" TargetMode="External"/><Relationship Id="rId19" Type="http://schemas.openxmlformats.org/officeDocument/2006/relationships/hyperlink" Target="https://maps.app.goo.gl/5Ty6FT3vZA6hMKs6A" TargetMode="External"/><Relationship Id="rId31" Type="http://schemas.openxmlformats.org/officeDocument/2006/relationships/hyperlink" Target="https://mapy.cz/s/mejububete" TargetMode="External"/><Relationship Id="rId4" Type="http://schemas.openxmlformats.org/officeDocument/2006/relationships/hyperlink" Target="https://mapy.cz/s/pagusagefu" TargetMode="External"/><Relationship Id="rId9" Type="http://schemas.openxmlformats.org/officeDocument/2006/relationships/hyperlink" Target="https://www.albanie-cestovani.cz/udoli-vjosy/benja" TargetMode="External"/><Relationship Id="rId14" Type="http://schemas.openxmlformats.org/officeDocument/2006/relationships/hyperlink" Target="https://mapy.cz/s/befuvucuje" TargetMode="External"/><Relationship Id="rId22" Type="http://schemas.openxmlformats.org/officeDocument/2006/relationships/hyperlink" Target="https://mapy.cz/s/nerunenala" TargetMode="External"/><Relationship Id="rId27" Type="http://schemas.openxmlformats.org/officeDocument/2006/relationships/hyperlink" Target="https://www.albanie-cestovani.cz/udoli-vjosy/tepelena" TargetMode="External"/><Relationship Id="rId30" Type="http://schemas.openxmlformats.org/officeDocument/2006/relationships/hyperlink" Target="https://mapy.cz/s/kogorasake" TargetMode="External"/><Relationship Id="rId35" Type="http://schemas.openxmlformats.org/officeDocument/2006/relationships/hyperlink" Target="https://mapy.cz/s/hodusuvevu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maps.app.goo.gl/5Ty6FT3vZA6hMKs6A" TargetMode="External"/><Relationship Id="rId13" Type="http://schemas.openxmlformats.org/officeDocument/2006/relationships/hyperlink" Target="https://www.wikiloc.com/hiking-trails/nivica-waterfall-75743905" TargetMode="External"/><Relationship Id="rId18" Type="http://schemas.openxmlformats.org/officeDocument/2006/relationships/hyperlink" Target="https://mapy.cz/s/japohetaku" TargetMode="External"/><Relationship Id="rId3" Type="http://schemas.openxmlformats.org/officeDocument/2006/relationships/hyperlink" Target="https://mapy.cz/s/befuvucuje" TargetMode="External"/><Relationship Id="rId21" Type="http://schemas.openxmlformats.org/officeDocument/2006/relationships/hyperlink" Target="https://www.albanie-cestovani.cz/fier/byllis" TargetMode="External"/><Relationship Id="rId7" Type="http://schemas.openxmlformats.org/officeDocument/2006/relationships/hyperlink" Target="https://www.albanie-cestovani.cz/udoli-vjosy/kelcyra" TargetMode="External"/><Relationship Id="rId12" Type="http://schemas.openxmlformats.org/officeDocument/2006/relationships/hyperlink" Target="https://maps.app.goo.gl/8YWMQvP3Ke4XoNe46" TargetMode="External"/><Relationship Id="rId17" Type="http://schemas.openxmlformats.org/officeDocument/2006/relationships/hyperlink" Target="https://goo.gl/maps/kekNQ8D86dbkSjAJ6" TargetMode="External"/><Relationship Id="rId25" Type="http://schemas.openxmlformats.org/officeDocument/2006/relationships/hyperlink" Target="https://mapy.cz/s/luzacepemo" TargetMode="External"/><Relationship Id="rId2" Type="http://schemas.openxmlformats.org/officeDocument/2006/relationships/hyperlink" Target="https://www.albanie-cestovani.cz/udoli-vjosy/permet" TargetMode="External"/><Relationship Id="rId16" Type="http://schemas.openxmlformats.org/officeDocument/2006/relationships/hyperlink" Target="https://www.albanie-cestovani.cz/udoli-vjosy/tepelena" TargetMode="External"/><Relationship Id="rId20" Type="http://schemas.openxmlformats.org/officeDocument/2006/relationships/hyperlink" Target="https://mapy.cz/s/mejububet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y.cz/s/capagujaca" TargetMode="External"/><Relationship Id="rId11" Type="http://schemas.openxmlformats.org/officeDocument/2006/relationships/hyperlink" Target="https://mapy.cz/s/nerunenala" TargetMode="External"/><Relationship Id="rId24" Type="http://schemas.openxmlformats.org/officeDocument/2006/relationships/hyperlink" Target="https://mapy.cz/s/hodusuvevu" TargetMode="External"/><Relationship Id="rId5" Type="http://schemas.openxmlformats.org/officeDocument/2006/relationships/hyperlink" Target="https://mapy.cz/s/codekusupe" TargetMode="External"/><Relationship Id="rId15" Type="http://schemas.openxmlformats.org/officeDocument/2006/relationships/hyperlink" Target="https://mapy.cz/s/bezefemame" TargetMode="External"/><Relationship Id="rId23" Type="http://schemas.openxmlformats.org/officeDocument/2006/relationships/hyperlink" Target="https://www.booking.com/hotel/al/agroturizem-bylis.cs.html?aid=2186438&amp;sid=845381b9231b7c730c162a6cf8be5ccd&amp;checkin=2023-10-20;checkout=2023-10-21;dest_id=7287247;dest_type=hotel;dist=0;group_adults=4;group_children=0;hapos=1;hpos=1;no_rooms=1;req_adults=4;req_children=0;room1=A%2CA%2CA%2CA;sb_price_type=total;soh=1;sr_order=popularity;srepoch=1697574650;srpvid=deab9031361e006a;type=total;ucfs=1&amp;" TargetMode="External"/><Relationship Id="rId10" Type="http://schemas.openxmlformats.org/officeDocument/2006/relationships/hyperlink" Target="https://www.albanie-cestovani.cz/udoli-vjosy/kurvelesh" TargetMode="External"/><Relationship Id="rId19" Type="http://schemas.openxmlformats.org/officeDocument/2006/relationships/hyperlink" Target="https://mapy.cz/s/kogorasake" TargetMode="External"/><Relationship Id="rId4" Type="http://schemas.openxmlformats.org/officeDocument/2006/relationships/hyperlink" Target="https://mapy.cz/s/domakeseso" TargetMode="External"/><Relationship Id="rId9" Type="http://schemas.openxmlformats.org/officeDocument/2006/relationships/hyperlink" Target="https://mapy.cz/s/mosotojoku" TargetMode="External"/><Relationship Id="rId14" Type="http://schemas.openxmlformats.org/officeDocument/2006/relationships/hyperlink" Target="https://www.facebook.com/bujtina.mbi.kanion/" TargetMode="External"/><Relationship Id="rId22" Type="http://schemas.openxmlformats.org/officeDocument/2006/relationships/hyperlink" Target="https://mapy.cz/s/masudecup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banie-cestovani.cz/fier/byllis" TargetMode="External"/><Relationship Id="rId7" Type="http://schemas.openxmlformats.org/officeDocument/2006/relationships/hyperlink" Target="https://mapy.cz/s/luzacepemo" TargetMode="External"/><Relationship Id="rId2" Type="http://schemas.openxmlformats.org/officeDocument/2006/relationships/hyperlink" Target="https://mapy.cz/s/mejububete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apy.cz/s/hodusuvevu" TargetMode="External"/><Relationship Id="rId5" Type="http://schemas.openxmlformats.org/officeDocument/2006/relationships/hyperlink" Target="https://www.booking.com/hotel/al/agroturizem-bylis.cs.html?aid=2186438&amp;sid=845381b9231b7c730c162a6cf8be5ccd&amp;checkin=2023-10-20;checkout=2023-10-21;dest_id=7287247;dest_type=hotel;dist=0;group_adults=4;group_children=0;hapos=1;hpos=1;no_rooms=1;req_adults=4;req_children=0;room1=A%2CA%2CA%2CA;sb_price_type=total;soh=1;sr_order=popularity;srepoch=1697574650;srpvid=deab9031361e006a;type=total;ucfs=1&amp;" TargetMode="External"/><Relationship Id="rId4" Type="http://schemas.openxmlformats.org/officeDocument/2006/relationships/hyperlink" Target="https://mapy.cz/s/masudecup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ltboot.org/wiki/index.php?title=Vjosa_Komplettbefahrung,_Juni_2017" TargetMode="External"/><Relationship Id="rId2" Type="http://schemas.openxmlformats.org/officeDocument/2006/relationships/hyperlink" Target="https://albanie-cestovani.cz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ozd.mzv.cz/" TargetMode="External"/><Relationship Id="rId4" Type="http://schemas.openxmlformats.org/officeDocument/2006/relationships/hyperlink" Target="https://lazytrip.eu/albanie-dovolena-tip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3499D8-ABCF-AF38-50E4-0AF1693DE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478" y="443634"/>
            <a:ext cx="9144000" cy="1083509"/>
          </a:xfrm>
        </p:spPr>
        <p:txBody>
          <a:bodyPr/>
          <a:lstStyle/>
          <a:p>
            <a:r>
              <a:rPr lang="cs-CZ" b="1" dirty="0"/>
              <a:t>Putovní tábor Albánie 2024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1FDB9B-5C07-6A0C-4CDE-57D1B4FB6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308" y="1820372"/>
            <a:ext cx="3905839" cy="2408728"/>
          </a:xfrm>
        </p:spPr>
        <p:txBody>
          <a:bodyPr>
            <a:normAutofit/>
          </a:bodyPr>
          <a:lstStyle/>
          <a:p>
            <a:r>
              <a:rPr lang="cs-CZ" b="1" i="0" dirty="0">
                <a:effectLst/>
                <a:latin typeface="Ubuntu" panose="020B0504030602030204" pitchFamily="34" charset="0"/>
              </a:rPr>
              <a:t>Termín: 4. 7. – 14. 7. 2024</a:t>
            </a:r>
          </a:p>
          <a:p>
            <a:r>
              <a:rPr lang="cs-CZ" b="1" dirty="0"/>
              <a:t>Start: cca 18:00 </a:t>
            </a:r>
          </a:p>
          <a:p>
            <a:r>
              <a:rPr lang="cs-CZ" b="1" dirty="0"/>
              <a:t>Kdo: cca od 10 let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8BC6BFF-5B9F-D2F0-B651-A3B0525BA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8855" y="1447800"/>
            <a:ext cx="438891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7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FB4528-1C5D-51F4-209E-B1CC85B7B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721EDB-842F-5860-BA2B-0B4D2174E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478" y="443634"/>
            <a:ext cx="9144000" cy="1083509"/>
          </a:xfrm>
        </p:spPr>
        <p:txBody>
          <a:bodyPr/>
          <a:lstStyle/>
          <a:p>
            <a:r>
              <a:rPr lang="cs-CZ" b="1" dirty="0"/>
              <a:t>Podmínky účasti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4AF9D14-54B6-43B2-0391-FFB516BF6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309" y="2984384"/>
            <a:ext cx="10897382" cy="281874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Ubuntu" panose="020B0504030602030204" pitchFamily="34" charset="0"/>
              </a:rPr>
              <a:t>Absolvovat 3 akce minimálně jedna z nich s přespáním. Akce (Chrudimka pod Sečí, Doubrava, kanál Brandýs) akce s přespáním (Orlice, kanál Roudnice).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Ubuntu" panose="020B0504030602030204" pitchFamily="34" charset="0"/>
              </a:rPr>
              <a:t>Na základě daných akcí, zvládne jízdu na kánoi jako háček v přiměřené „kvalitě“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b="1" i="0" dirty="0">
                <a:effectLst/>
                <a:latin typeface="Ubuntu" panose="020B0504030602030204" pitchFamily="34" charset="0"/>
              </a:rPr>
              <a:t>V případě velkého množství přihlášených je výběrové kritérium % absolutní docházky na schůzky a akce.</a:t>
            </a:r>
            <a:endParaRPr lang="cs-CZ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F1ADF86-86EE-6BDA-2185-03AE404AB2FA}"/>
              </a:ext>
            </a:extLst>
          </p:cNvPr>
          <p:cNvSpPr txBox="1"/>
          <p:nvPr/>
        </p:nvSpPr>
        <p:spPr>
          <a:xfrm>
            <a:off x="1018603" y="1527143"/>
            <a:ext cx="101806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cs-CZ" b="0" i="0" dirty="0">
                <a:effectLst/>
                <a:latin typeface="Ubuntu" panose="020B0504030602030204" pitchFamily="34" charset="0"/>
              </a:rPr>
              <a:t>Proč je chceme? </a:t>
            </a:r>
          </a:p>
          <a:p>
            <a:pPr algn="l" fontAlgn="base"/>
            <a:r>
              <a:rPr lang="cs-CZ" b="0" i="0" dirty="0">
                <a:effectLst/>
                <a:latin typeface="Ubuntu" panose="020B0504030602030204" pitchFamily="34" charset="0"/>
              </a:rPr>
              <a:t>U některých si chceme ověřit co zvládnou a určit kormidelník/háček  </a:t>
            </a:r>
          </a:p>
          <a:p>
            <a:pPr fontAlgn="base"/>
            <a:r>
              <a:rPr lang="cs-CZ" dirty="0">
                <a:latin typeface="Ubuntu" panose="020B0504030602030204" pitchFamily="34" charset="0"/>
              </a:rPr>
              <a:t>U všech </a:t>
            </a:r>
            <a:r>
              <a:rPr lang="cs-CZ" b="0" i="0" dirty="0">
                <a:effectLst/>
                <a:latin typeface="Ubuntu" panose="020B0504030602030204" pitchFamily="34" charset="0"/>
              </a:rPr>
              <a:t>„vylepšit“ dovednosti</a:t>
            </a:r>
          </a:p>
          <a:p>
            <a:pPr fontAlgn="base"/>
            <a:r>
              <a:rPr lang="cs-CZ" dirty="0">
                <a:latin typeface="Ubuntu" panose="020B0504030602030204" pitchFamily="34" charset="0"/>
              </a:rPr>
              <a:t>Na akcích s přespáním vyzkoušet i vaření</a:t>
            </a:r>
            <a:endParaRPr lang="cs-CZ" b="0" i="0" dirty="0">
              <a:effectLst/>
              <a:latin typeface="Ubuntu" panose="020B05040306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88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76073B-CFB4-DD3D-2F6D-0231448EC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7E2AE1-10C4-1717-32B7-09322E8A41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478" y="443634"/>
            <a:ext cx="5124146" cy="1083509"/>
          </a:xfrm>
        </p:spPr>
        <p:txBody>
          <a:bodyPr/>
          <a:lstStyle/>
          <a:p>
            <a:r>
              <a:rPr lang="cs-CZ" b="1" dirty="0"/>
              <a:t>Plán cesty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E8180C04-E54D-4053-56B8-D8DBEC97B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689701"/>
              </p:ext>
            </p:extLst>
          </p:nvPr>
        </p:nvGraphicFramePr>
        <p:xfrm>
          <a:off x="496478" y="1725475"/>
          <a:ext cx="11026826" cy="118992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3306">
                  <a:extLst>
                    <a:ext uri="{9D8B030D-6E8A-4147-A177-3AD203B41FA5}">
                      <a16:colId xmlns:a16="http://schemas.microsoft.com/office/drawing/2014/main" val="1795340715"/>
                    </a:ext>
                  </a:extLst>
                </a:gridCol>
                <a:gridCol w="2429067">
                  <a:extLst>
                    <a:ext uri="{9D8B030D-6E8A-4147-A177-3AD203B41FA5}">
                      <a16:colId xmlns:a16="http://schemas.microsoft.com/office/drawing/2014/main" val="256670295"/>
                    </a:ext>
                  </a:extLst>
                </a:gridCol>
                <a:gridCol w="5389134">
                  <a:extLst>
                    <a:ext uri="{9D8B030D-6E8A-4147-A177-3AD203B41FA5}">
                      <a16:colId xmlns:a16="http://schemas.microsoft.com/office/drawing/2014/main" val="2175856837"/>
                    </a:ext>
                  </a:extLst>
                </a:gridCol>
                <a:gridCol w="2135319">
                  <a:extLst>
                    <a:ext uri="{9D8B030D-6E8A-4147-A177-3AD203B41FA5}">
                      <a16:colId xmlns:a16="http://schemas.microsoft.com/office/drawing/2014/main" val="2127902958"/>
                    </a:ext>
                  </a:extLst>
                </a:gridCol>
              </a:tblGrid>
              <a:tr h="79395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Datum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 anchor="b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Přesuny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 anchor="b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Aktivity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 anchor="b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Spaní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 anchor="b"/>
                </a:tc>
                <a:extLst>
                  <a:ext uri="{0D108BD9-81ED-4DB2-BD59-A6C34878D82A}">
                    <a16:rowId xmlns:a16="http://schemas.microsoft.com/office/drawing/2014/main" val="4186049335"/>
                  </a:ext>
                </a:extLst>
              </a:tr>
              <a:tr h="396975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4-5..07.2024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Večer odjezd z ČR do Albánie (via Slovensko Maďarsko, Srbsko, Severní Makedonie a Řecko) 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none" strike="noStrike">
                          <a:effectLst/>
                        </a:rPr>
                        <a:t>Nejrychlejší trasa </a:t>
                      </a:r>
                      <a:r>
                        <a:rPr lang="cs-CZ" sz="1400" u="none" strike="noStrike">
                          <a:effectLst/>
                          <a:hlinkClick r:id="rId2"/>
                        </a:rPr>
                        <a:t>zde</a:t>
                      </a:r>
                      <a:endParaRPr lang="cs-CZ" sz="1400" u="none" strike="noStrike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none" strike="noStrike">
                          <a:effectLst/>
                        </a:rPr>
                        <a:t>Pozor na hraniční přechody z Maďarska do Srbska, čekačka tam v létě bývá i několik hodin. Použijte aplikaci Boarder Watcher. Pokud bude přechod Röszke/Horgoš zasekaný, jeďte přes Tompu, Bački Breg nebo Bački Vinogradi</a:t>
                      </a:r>
                      <a:endParaRPr lang="cs-CZ" sz="1400" u="none" strike="noStrike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1316273891"/>
                  </a:ext>
                </a:extLst>
              </a:tr>
              <a:tr h="476370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6.07.2024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Dopoledne příjezd do Albánie</a:t>
                      </a:r>
                    </a:p>
                    <a:p>
                      <a:r>
                        <a:rPr lang="cs-CZ" sz="1400">
                          <a:effectLst/>
                        </a:rPr>
                        <a:t>Splouvání Vjosy (Tre Urat &gt; Petran)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none" strike="noStrike">
                          <a:effectLst/>
                        </a:rPr>
                        <a:t>Dopoledne příjezd do Albánie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none" strike="noStrike">
                          <a:effectLst/>
                        </a:rPr>
                        <a:t>Úsek Hraniční přechod Tre Urat &gt; Petran (ca 25 km, obtížnost WWI až WWII, místy WWIII), dobré </a:t>
                      </a:r>
                      <a:r>
                        <a:rPr lang="cs-CZ" sz="1400" u="none" strike="noStrike">
                          <a:effectLst/>
                          <a:hlinkClick r:id="rId3"/>
                        </a:rPr>
                        <a:t>místo</a:t>
                      </a:r>
                      <a:r>
                        <a:rPr lang="cs-CZ" sz="1400" u="none" strike="noStrike">
                          <a:effectLst/>
                        </a:rPr>
                        <a:t> k nasednutí je hned za celnicí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none" strike="noStrike">
                          <a:effectLst/>
                        </a:rPr>
                        <a:t>Kdybyste z nějakého důvodu dorazili později než dopoledne, můžete začít až od </a:t>
                      </a:r>
                      <a:r>
                        <a:rPr lang="cs-CZ" sz="1400" u="none" strike="noStrike">
                          <a:effectLst/>
                          <a:hlinkClick r:id="rId4"/>
                        </a:rPr>
                        <a:t>mostu</a:t>
                      </a:r>
                      <a:r>
                        <a:rPr lang="cs-CZ" sz="1400" u="none" strike="noStrike">
                          <a:effectLst/>
                        </a:rPr>
                        <a:t> u Çarshovy </a:t>
                      </a:r>
                      <a:endParaRPr lang="cs-CZ" sz="1400" u="none" strike="noStrike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>
                          <a:effectLst/>
                        </a:rPr>
                        <a:t>Nadivoko na oblázkové </a:t>
                      </a:r>
                      <a:r>
                        <a:rPr lang="cs-CZ" sz="1400" u="sng">
                          <a:effectLst/>
                          <a:hlinkClick r:id="rId5"/>
                        </a:rPr>
                        <a:t>pláži</a:t>
                      </a:r>
                      <a:r>
                        <a:rPr lang="cs-CZ" sz="1400">
                          <a:effectLst/>
                        </a:rPr>
                        <a:t> u přímo řeky (mělo by se tam dát sjet autem) /// V </a:t>
                      </a:r>
                      <a:r>
                        <a:rPr lang="cs-CZ" sz="1400" u="sng">
                          <a:effectLst/>
                          <a:hlinkClick r:id="rId6"/>
                        </a:rPr>
                        <a:t>kempu</a:t>
                      </a:r>
                      <a:r>
                        <a:rPr lang="cs-CZ" sz="1400">
                          <a:effectLst/>
                        </a:rPr>
                        <a:t> Albturist u Petranu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4022498698"/>
                  </a:ext>
                </a:extLst>
              </a:tr>
              <a:tr h="555764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7.07.2024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Jednodenní výlet do kaňonu </a:t>
                      </a:r>
                      <a:r>
                        <a:rPr lang="cs-CZ" sz="1400" u="sng">
                          <a:effectLst/>
                          <a:hlinkClick r:id="rId7"/>
                        </a:rPr>
                        <a:t>Lengarica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none" strike="noStrike">
                          <a:effectLst/>
                          <a:hlinkClick r:id="rId8"/>
                        </a:rPr>
                        <a:t>Výlet</a:t>
                      </a:r>
                      <a:r>
                        <a:rPr lang="cs-CZ" sz="1400" u="none" strike="noStrike">
                          <a:effectLst/>
                        </a:rPr>
                        <a:t> autem k termálním pramenům </a:t>
                      </a:r>
                      <a:r>
                        <a:rPr lang="cs-CZ" sz="1400" u="none" strike="noStrike">
                          <a:effectLst/>
                          <a:hlinkClick r:id="rId9"/>
                        </a:rPr>
                        <a:t>Bënja</a:t>
                      </a:r>
                      <a:r>
                        <a:rPr lang="cs-CZ" sz="1400" u="none" strike="noStrike">
                          <a:effectLst/>
                        </a:rPr>
                        <a:t> a do kaňonu </a:t>
                      </a:r>
                      <a:r>
                        <a:rPr lang="cs-CZ" sz="1400" u="none" strike="noStrike">
                          <a:effectLst/>
                          <a:hlinkClick r:id="rId7"/>
                        </a:rPr>
                        <a:t>Lengarice</a:t>
                      </a:r>
                      <a:endParaRPr lang="cs-CZ" sz="1400" u="none" strike="noStrike">
                        <a:effectLst/>
                      </a:endParaRP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none" strike="noStrike">
                          <a:effectLst/>
                        </a:rPr>
                        <a:t>Bývá hodně lidí, kdyby bylo v bazéncích u mostu moc plno, jděte proti proudu řeky až k tomuto </a:t>
                      </a:r>
                      <a:r>
                        <a:rPr lang="cs-CZ" sz="1400" u="none" strike="noStrike">
                          <a:effectLst/>
                          <a:hlinkClick r:id="rId10"/>
                        </a:rPr>
                        <a:t>bazénku</a:t>
                      </a:r>
                      <a:r>
                        <a:rPr lang="cs-CZ" sz="1400" u="none" strike="noStrike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none" strike="noStrike">
                          <a:effectLst/>
                        </a:rPr>
                        <a:t>Za dobrého počasí a nízkého stavu vody průstup kaňonem </a:t>
                      </a:r>
                      <a:r>
                        <a:rPr lang="cs-CZ" sz="1400" u="none" strike="noStrike">
                          <a:effectLst/>
                          <a:hlinkClick r:id="rId7"/>
                        </a:rPr>
                        <a:t>Lengarice</a:t>
                      </a:r>
                      <a:r>
                        <a:rPr lang="cs-CZ" sz="1400" u="none" strike="noStrike">
                          <a:effectLst/>
                        </a:rPr>
                        <a:t>: začněte u </a:t>
                      </a:r>
                      <a:r>
                        <a:rPr lang="cs-CZ" sz="1400" u="none" strike="noStrike">
                          <a:effectLst/>
                          <a:hlinkClick r:id="rId11"/>
                        </a:rPr>
                        <a:t>mostu</a:t>
                      </a:r>
                      <a:r>
                        <a:rPr lang="cs-CZ" sz="1400" u="none" strike="noStrike">
                          <a:effectLst/>
                        </a:rPr>
                        <a:t> pod přehradou - dostanete se tam </a:t>
                      </a:r>
                      <a:r>
                        <a:rPr lang="cs-CZ" sz="1400" u="none" strike="noStrike">
                          <a:effectLst/>
                          <a:hlinkClick r:id="rId12"/>
                        </a:rPr>
                        <a:t>pěšky</a:t>
                      </a:r>
                      <a:r>
                        <a:rPr lang="cs-CZ" sz="1400" u="none" strike="noStrike">
                          <a:effectLst/>
                        </a:rPr>
                        <a:t> cestou vedoucí nad soutěskou (jsou dvě varianty po obou stranách, obě 1,5 až 2 hodiny chůze) </a:t>
                      </a:r>
                      <a:endParaRPr lang="cs-CZ" sz="1400" u="none" strike="noStrike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940104"/>
                  </a:ext>
                </a:extLst>
              </a:tr>
              <a:tr h="540492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8.07.2024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Splouvání Vjosy (Petran &gt; Grabova) 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Úsek Petran &gt; </a:t>
                      </a:r>
                      <a:r>
                        <a:rPr lang="cs-CZ" sz="1400" dirty="0" err="1">
                          <a:effectLst/>
                        </a:rPr>
                        <a:t>Grabova</a:t>
                      </a:r>
                      <a:r>
                        <a:rPr lang="cs-CZ" sz="1400" dirty="0">
                          <a:effectLst/>
                        </a:rPr>
                        <a:t> (ca 25 km, obtížnost WWI až WWII, místy WWIII)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Cestou se můžete zastavit ve městě </a:t>
                      </a:r>
                      <a:r>
                        <a:rPr lang="cs-CZ" sz="1400" u="sng" dirty="0" err="1">
                          <a:effectLst/>
                          <a:hlinkClick r:id="rId13"/>
                        </a:rPr>
                        <a:t>Përmet</a:t>
                      </a:r>
                      <a:r>
                        <a:rPr lang="cs-CZ" sz="1400" dirty="0">
                          <a:effectLst/>
                        </a:rPr>
                        <a:t> a vylézt na zdejší </a:t>
                      </a:r>
                      <a:r>
                        <a:rPr lang="cs-CZ" sz="1400" u="sng" dirty="0">
                          <a:effectLst/>
                          <a:hlinkClick r:id="rId14"/>
                        </a:rPr>
                        <a:t>skálu</a:t>
                      </a:r>
                      <a:r>
                        <a:rPr lang="cs-CZ" sz="1400" dirty="0">
                          <a:effectLst/>
                        </a:rPr>
                        <a:t> s pěkným výhledem</a:t>
                      </a:r>
                      <a:endParaRPr lang="cs-CZ" sz="14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>
                          <a:effectLst/>
                        </a:rPr>
                        <a:t>Nadivoko na </a:t>
                      </a:r>
                      <a:r>
                        <a:rPr lang="cs-CZ" sz="1400" u="sng">
                          <a:effectLst/>
                          <a:hlinkClick r:id="rId15"/>
                        </a:rPr>
                        <a:t>louce</a:t>
                      </a:r>
                      <a:r>
                        <a:rPr lang="cs-CZ" sz="1400">
                          <a:effectLst/>
                        </a:rPr>
                        <a:t> kousek od silnice nebo na pláži dole u řeky /// </a:t>
                      </a:r>
                      <a:r>
                        <a:rPr lang="cs-CZ" sz="1400" u="sng">
                          <a:effectLst/>
                          <a:hlinkClick r:id="rId16"/>
                        </a:rPr>
                        <a:t>Louka</a:t>
                      </a:r>
                      <a:r>
                        <a:rPr lang="cs-CZ" sz="1400">
                          <a:effectLst/>
                        </a:rPr>
                        <a:t> u mostu přes řeku trochu níže po proudu (obě místa dobře přístupné autem)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50873289"/>
                  </a:ext>
                </a:extLst>
              </a:tr>
              <a:tr h="238185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9.07.2024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Splouvání Vjosy (Grabova &gt; Tepelena)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Úsek Grabova &gt; Soutok s Drinem (ca 25 km, WWI až WWII)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Cestou mohutný </a:t>
                      </a:r>
                      <a:r>
                        <a:rPr lang="cs-CZ" sz="1400" u="sng">
                          <a:effectLst/>
                          <a:hlinkClick r:id="rId17"/>
                        </a:rPr>
                        <a:t>pramen</a:t>
                      </a:r>
                      <a:r>
                        <a:rPr lang="cs-CZ" sz="1400">
                          <a:effectLst/>
                        </a:rPr>
                        <a:t> Uji i zi v </a:t>
                      </a:r>
                      <a:r>
                        <a:rPr lang="cs-CZ" sz="1400" u="sng">
                          <a:effectLst/>
                          <a:hlinkClick r:id="rId18"/>
                        </a:rPr>
                        <a:t>Këlcyrské soutěsce</a:t>
                      </a:r>
                      <a:r>
                        <a:rPr lang="cs-CZ" sz="1400">
                          <a:effectLst/>
                        </a:rPr>
                        <a:t>, restaurace </a:t>
                      </a:r>
                      <a:r>
                        <a:rPr lang="cs-CZ" sz="1400" u="sng">
                          <a:effectLst/>
                          <a:hlinkClick r:id="rId19"/>
                        </a:rPr>
                        <a:t>Sajmola</a:t>
                      </a:r>
                      <a:r>
                        <a:rPr lang="cs-CZ" sz="1400">
                          <a:effectLst/>
                        </a:rPr>
                        <a:t>, u níž je také pramen s pitnou vodou)</a:t>
                      </a:r>
                      <a:endParaRPr lang="cs-CZ" sz="140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Nadivoko u </a:t>
                      </a:r>
                      <a:r>
                        <a:rPr lang="cs-CZ" sz="1400" u="sng">
                          <a:effectLst/>
                          <a:hlinkClick r:id="rId20"/>
                        </a:rPr>
                        <a:t>soutoku</a:t>
                      </a:r>
                      <a:r>
                        <a:rPr lang="cs-CZ" sz="1400">
                          <a:effectLst/>
                        </a:rPr>
                        <a:t> Drinu a Vjosy (bez přímého přístupu autem)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1631355386"/>
                  </a:ext>
                </a:extLst>
              </a:tr>
              <a:tr h="555764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10.07.2024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Jednodenní výlet na náhorní plošinu </a:t>
                      </a:r>
                      <a:r>
                        <a:rPr lang="cs-CZ" sz="1400" u="sng">
                          <a:effectLst/>
                          <a:hlinkClick r:id="rId21"/>
                        </a:rPr>
                        <a:t>Kurvelesh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sng">
                          <a:effectLst/>
                          <a:hlinkClick r:id="rId22"/>
                        </a:rPr>
                        <a:t>Výlet</a:t>
                      </a:r>
                      <a:r>
                        <a:rPr lang="cs-CZ" sz="1400">
                          <a:effectLst/>
                        </a:rPr>
                        <a:t> autem do regionu </a:t>
                      </a:r>
                      <a:r>
                        <a:rPr lang="cs-CZ" sz="1400" u="sng">
                          <a:effectLst/>
                          <a:hlinkClick r:id="rId21"/>
                        </a:rPr>
                        <a:t>Kurvelesh</a:t>
                      </a:r>
                      <a:r>
                        <a:rPr lang="cs-CZ" sz="140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Bektašijská </a:t>
                      </a:r>
                      <a:r>
                        <a:rPr lang="cs-CZ" sz="1400" u="sng">
                          <a:effectLst/>
                          <a:hlinkClick r:id="rId23"/>
                        </a:rPr>
                        <a:t>svatyně</a:t>
                      </a:r>
                      <a:r>
                        <a:rPr lang="cs-CZ" sz="1400">
                          <a:effectLst/>
                        </a:rPr>
                        <a:t> v horském sedle (výhledy)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sng">
                          <a:effectLst/>
                          <a:hlinkClick r:id="rId24"/>
                        </a:rPr>
                        <a:t>Procházka</a:t>
                      </a:r>
                      <a:r>
                        <a:rPr lang="cs-CZ" sz="1400">
                          <a:effectLst/>
                        </a:rPr>
                        <a:t> do kaňonu a k vodopádu pod vesnicí Nivica, oběd s výhledem v penzionu </a:t>
                      </a:r>
                      <a:r>
                        <a:rPr lang="cs-CZ" sz="1400" u="sng">
                          <a:effectLst/>
                          <a:hlinkClick r:id="rId25"/>
                        </a:rPr>
                        <a:t>Mbi Kanion</a:t>
                      </a:r>
                      <a:r>
                        <a:rPr lang="cs-CZ" sz="140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sng">
                          <a:effectLst/>
                          <a:hlinkClick r:id="rId26"/>
                        </a:rPr>
                        <a:t>Vodopád</a:t>
                      </a:r>
                      <a:r>
                        <a:rPr lang="cs-CZ" sz="1400">
                          <a:effectLst/>
                        </a:rPr>
                        <a:t> Peshtura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Akvadukt v údolí </a:t>
                      </a:r>
                      <a:r>
                        <a:rPr lang="cs-CZ" sz="1400" u="sng">
                          <a:effectLst/>
                          <a:hlinkClick r:id="rId21"/>
                        </a:rPr>
                        <a:t>Bënça</a:t>
                      </a:r>
                      <a:r>
                        <a:rPr lang="cs-CZ" sz="140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Hrad v </a:t>
                      </a:r>
                      <a:r>
                        <a:rPr lang="cs-CZ" sz="1400" u="sng">
                          <a:effectLst/>
                          <a:hlinkClick r:id="rId27"/>
                        </a:rPr>
                        <a:t>Tepeleně</a:t>
                      </a:r>
                      <a:endParaRPr lang="cs-CZ" sz="140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Kemp </a:t>
                      </a:r>
                      <a:r>
                        <a:rPr lang="cs-CZ" sz="1400" u="sng">
                          <a:effectLst/>
                          <a:hlinkClick r:id="rId28"/>
                        </a:rPr>
                        <a:t>Lekdush-Shehu</a:t>
                      </a:r>
                      <a:r>
                        <a:rPr lang="cs-CZ" sz="1400">
                          <a:effectLst/>
                        </a:rPr>
                        <a:t> /// Znovu na soutoku Drinu a Vjosy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3962471109"/>
                  </a:ext>
                </a:extLst>
              </a:tr>
              <a:tr h="357884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11.07.2024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Splouvání Vjosy (Tepelena &gt; Qesarat) 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Úsek Soutok s Drinem &gt; Qesarat (ca 23 km, WWI)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Cestou město </a:t>
                      </a:r>
                      <a:r>
                        <a:rPr lang="cs-CZ" sz="1400" u="sng">
                          <a:effectLst/>
                          <a:hlinkClick r:id="rId27"/>
                        </a:rPr>
                        <a:t>Tepelena</a:t>
                      </a:r>
                      <a:r>
                        <a:rPr lang="cs-CZ" sz="1400">
                          <a:effectLst/>
                        </a:rPr>
                        <a:t> (hezký </a:t>
                      </a:r>
                      <a:r>
                        <a:rPr lang="cs-CZ" sz="1400" u="sng">
                          <a:effectLst/>
                          <a:hlinkClick r:id="rId29"/>
                        </a:rPr>
                        <a:t>výhled</a:t>
                      </a:r>
                      <a:r>
                        <a:rPr lang="cs-CZ" sz="1400">
                          <a:effectLst/>
                        </a:rPr>
                        <a:t> na vyvýšenině nad řekou)</a:t>
                      </a:r>
                      <a:endParaRPr lang="cs-CZ" sz="140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>
                          <a:effectLst/>
                        </a:rPr>
                        <a:t>Nadivoko na </a:t>
                      </a:r>
                      <a:r>
                        <a:rPr lang="cs-CZ" sz="1400" u="sng">
                          <a:effectLst/>
                          <a:hlinkClick r:id="rId30"/>
                        </a:rPr>
                        <a:t>louce</a:t>
                      </a:r>
                      <a:r>
                        <a:rPr lang="cs-CZ" sz="1400">
                          <a:effectLst/>
                        </a:rPr>
                        <a:t> nebo štěrkové pláži v soutěsce Qesarat (místo by mělo být přístupné autem)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1449534932"/>
                  </a:ext>
                </a:extLst>
              </a:tr>
              <a:tr h="238185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12.07.2024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Splouvání Vjosy (Qesarat &gt; Karbunara)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Úsek Qesarat &gt; Karbunara (ca 25 km, WWI)</a:t>
                      </a:r>
                      <a:endParaRPr lang="cs-CZ" sz="140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Pláž poblíž </a:t>
                      </a:r>
                      <a:r>
                        <a:rPr lang="cs-CZ" sz="1400" u="sng">
                          <a:effectLst/>
                          <a:hlinkClick r:id="rId31"/>
                        </a:rPr>
                        <a:t>mostu</a:t>
                      </a:r>
                      <a:r>
                        <a:rPr lang="cs-CZ" sz="1400">
                          <a:effectLst/>
                        </a:rPr>
                        <a:t> u vesnice Karbunara (přístupné autem) 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3967595836"/>
                  </a:ext>
                </a:extLst>
              </a:tr>
              <a:tr h="449188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13.07.2024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Splouvání Vjosy (Karbunara &gt; Klos)</a:t>
                      </a:r>
                    </a:p>
                    <a:p>
                      <a:r>
                        <a:rPr lang="cs-CZ" sz="1400">
                          <a:effectLst/>
                        </a:rPr>
                        <a:t>Přesun autem k archeologickému nalezišti </a:t>
                      </a:r>
                      <a:r>
                        <a:rPr lang="cs-CZ" sz="1400" u="sng">
                          <a:effectLst/>
                          <a:hlinkClick r:id="rId32"/>
                        </a:rPr>
                        <a:t>Byllis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Úsek </a:t>
                      </a:r>
                      <a:r>
                        <a:rPr lang="cs-CZ" sz="1400" dirty="0" err="1">
                          <a:effectLst/>
                        </a:rPr>
                        <a:t>Karbunara</a:t>
                      </a:r>
                      <a:r>
                        <a:rPr lang="cs-CZ" sz="1400" dirty="0">
                          <a:effectLst/>
                        </a:rPr>
                        <a:t> &gt; Klos (ca 6 km, WWI)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Plavbu skončete u </a:t>
                      </a:r>
                      <a:r>
                        <a:rPr lang="cs-CZ" sz="1400" u="sng" dirty="0">
                          <a:effectLst/>
                          <a:hlinkClick r:id="rId33"/>
                        </a:rPr>
                        <a:t>parkoviště</a:t>
                      </a:r>
                      <a:r>
                        <a:rPr lang="cs-CZ" sz="1400" dirty="0">
                          <a:effectLst/>
                        </a:rPr>
                        <a:t> na magistrální silnici </a:t>
                      </a:r>
                      <a:r>
                        <a:rPr lang="cs-CZ" sz="1400" dirty="0" err="1">
                          <a:effectLst/>
                        </a:rPr>
                        <a:t>Levan-Tepelena</a:t>
                      </a:r>
                      <a:endParaRPr lang="cs-CZ" sz="1400" dirty="0">
                        <a:effectLst/>
                      </a:endParaRPr>
                    </a:p>
                    <a:p>
                      <a:pPr marL="342900" lvl="0" indent="-342900"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Odpoledne archeologické naleziště </a:t>
                      </a:r>
                      <a:r>
                        <a:rPr lang="cs-CZ" sz="1400" u="sng" dirty="0" err="1">
                          <a:effectLst/>
                          <a:hlinkClick r:id="rId32"/>
                        </a:rPr>
                        <a:t>Byllis</a:t>
                      </a:r>
                      <a:r>
                        <a:rPr lang="cs-CZ" sz="1400" dirty="0">
                          <a:effectLst/>
                        </a:rPr>
                        <a:t> (asfaltka od řeky nahoru vede přes Klos)</a:t>
                      </a:r>
                      <a:endParaRPr lang="cs-CZ" sz="14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>
                          <a:effectLst/>
                        </a:rPr>
                        <a:t>Kemp </a:t>
                      </a:r>
                      <a:r>
                        <a:rPr lang="cs-CZ" sz="1400" u="sng">
                          <a:effectLst/>
                          <a:hlinkClick r:id="rId34"/>
                        </a:rPr>
                        <a:t>Agroturizëm Byllis</a:t>
                      </a:r>
                      <a:r>
                        <a:rPr lang="cs-CZ" sz="1400">
                          <a:effectLst/>
                        </a:rPr>
                        <a:t> (před cestou je nutné tam zavolat, že budou schopni přijmout najednou 30 lidí, +355693415337)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2765567127"/>
                  </a:ext>
                </a:extLst>
              </a:tr>
              <a:tr h="463137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14.07.2024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>
                          <a:effectLst/>
                        </a:rPr>
                        <a:t>Odjezd do ČR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Ráno odjezd do ČR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Návrat je </a:t>
                      </a:r>
                      <a:r>
                        <a:rPr lang="cs-CZ" sz="1400" u="sng" dirty="0">
                          <a:effectLst/>
                          <a:hlinkClick r:id="rId35"/>
                        </a:rPr>
                        <a:t>nejkratší</a:t>
                      </a:r>
                      <a:r>
                        <a:rPr lang="cs-CZ" sz="1400" dirty="0">
                          <a:effectLst/>
                        </a:rPr>
                        <a:t> přes Kosovo (</a:t>
                      </a:r>
                      <a:r>
                        <a:rPr lang="cs-CZ" sz="1400" dirty="0" err="1">
                          <a:effectLst/>
                        </a:rPr>
                        <a:t>Prištinu</a:t>
                      </a:r>
                      <a:r>
                        <a:rPr lang="cs-CZ" sz="1400" dirty="0">
                          <a:effectLst/>
                        </a:rPr>
                        <a:t>) a </a:t>
                      </a:r>
                      <a:r>
                        <a:rPr lang="cs-CZ" sz="1400" dirty="0" err="1">
                          <a:effectLst/>
                        </a:rPr>
                        <a:t>Srbsk</a:t>
                      </a:r>
                      <a:r>
                        <a:rPr lang="cs-CZ" sz="1400" dirty="0">
                          <a:effectLst/>
                        </a:rPr>
                        <a:t> (</a:t>
                      </a:r>
                      <a:r>
                        <a:rPr lang="cs-CZ" sz="1400" dirty="0" err="1">
                          <a:effectLst/>
                        </a:rPr>
                        <a:t>Niš</a:t>
                      </a:r>
                      <a:r>
                        <a:rPr lang="cs-CZ" sz="1400" dirty="0">
                          <a:effectLst/>
                        </a:rPr>
                        <a:t>). V Kosovu ale musíte platit extra pojištění auta, protože tam neplatí zelená karta. Případně </a:t>
                      </a:r>
                      <a:r>
                        <a:rPr lang="cs-CZ" sz="1400" u="sng" dirty="0">
                          <a:effectLst/>
                          <a:hlinkClick r:id="rId36"/>
                        </a:rPr>
                        <a:t>jeďte</a:t>
                      </a:r>
                      <a:r>
                        <a:rPr lang="cs-CZ" sz="1400" dirty="0">
                          <a:effectLst/>
                        </a:rPr>
                        <a:t> přes Černou Horu (</a:t>
                      </a:r>
                      <a:r>
                        <a:rPr lang="cs-CZ" sz="1400" dirty="0" err="1">
                          <a:effectLst/>
                        </a:rPr>
                        <a:t>Podgorica</a:t>
                      </a:r>
                      <a:r>
                        <a:rPr lang="cs-CZ" sz="1400" dirty="0">
                          <a:effectLst/>
                        </a:rPr>
                        <a:t>), Bosnu (</a:t>
                      </a:r>
                      <a:r>
                        <a:rPr lang="cs-CZ" sz="1400" dirty="0" err="1">
                          <a:effectLst/>
                        </a:rPr>
                        <a:t>Stolac</a:t>
                      </a:r>
                      <a:r>
                        <a:rPr lang="cs-CZ" sz="1400" dirty="0">
                          <a:effectLst/>
                        </a:rPr>
                        <a:t>) a Chorvatsko (po </a:t>
                      </a:r>
                      <a:r>
                        <a:rPr lang="cs-CZ" sz="1400" dirty="0" err="1">
                          <a:effectLst/>
                        </a:rPr>
                        <a:t>dalmatinské</a:t>
                      </a:r>
                      <a:r>
                        <a:rPr lang="cs-CZ" sz="1400" dirty="0">
                          <a:effectLst/>
                        </a:rPr>
                        <a:t> dálnici)</a:t>
                      </a:r>
                      <a:endParaRPr lang="cs-CZ" sz="14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3091000667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345696A6-5D79-60E0-E845-DE04CEF46D14}"/>
                  </a:ext>
                </a:extLst>
              </p14:cNvPr>
              <p14:cNvContentPartPr/>
              <p14:nvPr/>
            </p14:nvContentPartPr>
            <p14:xfrm>
              <a:off x="9639760" y="4470034"/>
              <a:ext cx="1314360" cy="1194120"/>
            </p14:xfrm>
          </p:contentPart>
        </mc:Choice>
        <mc:Fallback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345696A6-5D79-60E0-E845-DE04CEF46D14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633640" y="4463914"/>
                <a:ext cx="1326600" cy="120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2547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2D7A21-4377-8528-1695-EF1FA83A7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62C37-9E4F-5336-B0B1-C8135BBF8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478" y="443634"/>
            <a:ext cx="5124146" cy="1083509"/>
          </a:xfrm>
        </p:spPr>
        <p:txBody>
          <a:bodyPr/>
          <a:lstStyle/>
          <a:p>
            <a:r>
              <a:rPr lang="cs-CZ" b="1" dirty="0"/>
              <a:t>Plán cesty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07BA4C7E-2A41-CA20-86B2-4C2B4A853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69154"/>
              </p:ext>
            </p:extLst>
          </p:nvPr>
        </p:nvGraphicFramePr>
        <p:xfrm>
          <a:off x="496478" y="1725475"/>
          <a:ext cx="11026826" cy="7845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3306">
                  <a:extLst>
                    <a:ext uri="{9D8B030D-6E8A-4147-A177-3AD203B41FA5}">
                      <a16:colId xmlns:a16="http://schemas.microsoft.com/office/drawing/2014/main" val="1795340715"/>
                    </a:ext>
                  </a:extLst>
                </a:gridCol>
                <a:gridCol w="2429067">
                  <a:extLst>
                    <a:ext uri="{9D8B030D-6E8A-4147-A177-3AD203B41FA5}">
                      <a16:colId xmlns:a16="http://schemas.microsoft.com/office/drawing/2014/main" val="256670295"/>
                    </a:ext>
                  </a:extLst>
                </a:gridCol>
                <a:gridCol w="5389134">
                  <a:extLst>
                    <a:ext uri="{9D8B030D-6E8A-4147-A177-3AD203B41FA5}">
                      <a16:colId xmlns:a16="http://schemas.microsoft.com/office/drawing/2014/main" val="2175856837"/>
                    </a:ext>
                  </a:extLst>
                </a:gridCol>
                <a:gridCol w="2135319">
                  <a:extLst>
                    <a:ext uri="{9D8B030D-6E8A-4147-A177-3AD203B41FA5}">
                      <a16:colId xmlns:a16="http://schemas.microsoft.com/office/drawing/2014/main" val="2127902958"/>
                    </a:ext>
                  </a:extLst>
                </a:gridCol>
              </a:tblGrid>
              <a:tr h="79395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Datum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 anchor="b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Přesuny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 anchor="b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Aktivity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 anchor="b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Spaní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 anchor="b"/>
                </a:tc>
                <a:extLst>
                  <a:ext uri="{0D108BD9-81ED-4DB2-BD59-A6C34878D82A}">
                    <a16:rowId xmlns:a16="http://schemas.microsoft.com/office/drawing/2014/main" val="4186049335"/>
                  </a:ext>
                </a:extLst>
              </a:tr>
              <a:tr h="540492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8.07.2024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Splouvání Vjosy (Petran &gt; Grabova) 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Úsek Petran &gt; </a:t>
                      </a:r>
                      <a:r>
                        <a:rPr lang="cs-CZ" sz="1400" dirty="0" err="1">
                          <a:effectLst/>
                        </a:rPr>
                        <a:t>Grabova</a:t>
                      </a:r>
                      <a:r>
                        <a:rPr lang="cs-CZ" sz="1400" dirty="0">
                          <a:effectLst/>
                        </a:rPr>
                        <a:t> (ca 25 km, obtížnost WWI až WWII, místy WWIII)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Cestou se můžete zastavit ve městě </a:t>
                      </a:r>
                      <a:r>
                        <a:rPr lang="cs-CZ" sz="1400" u="sng" dirty="0" err="1">
                          <a:effectLst/>
                          <a:hlinkClick r:id="rId2"/>
                        </a:rPr>
                        <a:t>Përmet</a:t>
                      </a:r>
                      <a:r>
                        <a:rPr lang="cs-CZ" sz="1400" dirty="0">
                          <a:effectLst/>
                        </a:rPr>
                        <a:t> a vylézt na zdejší </a:t>
                      </a:r>
                      <a:r>
                        <a:rPr lang="cs-CZ" sz="1400" u="sng" dirty="0">
                          <a:effectLst/>
                          <a:hlinkClick r:id="rId3"/>
                        </a:rPr>
                        <a:t>skálu</a:t>
                      </a:r>
                      <a:r>
                        <a:rPr lang="cs-CZ" sz="1400" dirty="0">
                          <a:effectLst/>
                        </a:rPr>
                        <a:t> s pěkným výhledem</a:t>
                      </a:r>
                      <a:endParaRPr lang="cs-CZ" sz="14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dirty="0">
                          <a:effectLst/>
                        </a:rPr>
                        <a:t>Nadivoko na </a:t>
                      </a:r>
                      <a:r>
                        <a:rPr lang="cs-CZ" sz="1400" u="sng" dirty="0">
                          <a:effectLst/>
                          <a:hlinkClick r:id="rId4"/>
                        </a:rPr>
                        <a:t>louce</a:t>
                      </a:r>
                      <a:r>
                        <a:rPr lang="cs-CZ" sz="1400" dirty="0">
                          <a:effectLst/>
                        </a:rPr>
                        <a:t> kousek od silnice nebo na pláži dole u řeky /// </a:t>
                      </a:r>
                      <a:r>
                        <a:rPr lang="cs-CZ" sz="1400" u="sng" dirty="0">
                          <a:effectLst/>
                          <a:hlinkClick r:id="rId5"/>
                        </a:rPr>
                        <a:t>Louka</a:t>
                      </a:r>
                      <a:r>
                        <a:rPr lang="cs-CZ" sz="1400" dirty="0">
                          <a:effectLst/>
                        </a:rPr>
                        <a:t> u mostu přes řeku trochu níže po proudu (obě místa dobře přístupné autem)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50873289"/>
                  </a:ext>
                </a:extLst>
              </a:tr>
              <a:tr h="238185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9.07.2024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Splouvání Vjosy (Grabova &gt; Tepelena)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Úsek Grabova &gt; Soutok s Drinem (ca 25 km, WWI až WWII)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Cestou mohutný </a:t>
                      </a:r>
                      <a:r>
                        <a:rPr lang="cs-CZ" sz="1400" u="sng">
                          <a:effectLst/>
                          <a:hlinkClick r:id="rId6"/>
                        </a:rPr>
                        <a:t>pramen</a:t>
                      </a:r>
                      <a:r>
                        <a:rPr lang="cs-CZ" sz="1400">
                          <a:effectLst/>
                        </a:rPr>
                        <a:t> Uji i zi v </a:t>
                      </a:r>
                      <a:r>
                        <a:rPr lang="cs-CZ" sz="1400" u="sng">
                          <a:effectLst/>
                          <a:hlinkClick r:id="rId7"/>
                        </a:rPr>
                        <a:t>Këlcyrské soutěsce</a:t>
                      </a:r>
                      <a:r>
                        <a:rPr lang="cs-CZ" sz="1400">
                          <a:effectLst/>
                        </a:rPr>
                        <a:t>, restaurace </a:t>
                      </a:r>
                      <a:r>
                        <a:rPr lang="cs-CZ" sz="1400" u="sng">
                          <a:effectLst/>
                          <a:hlinkClick r:id="rId8"/>
                        </a:rPr>
                        <a:t>Sajmola</a:t>
                      </a:r>
                      <a:r>
                        <a:rPr lang="cs-CZ" sz="1400">
                          <a:effectLst/>
                        </a:rPr>
                        <a:t>, u níž je také pramen s pitnou vodou)</a:t>
                      </a:r>
                      <a:endParaRPr lang="cs-CZ" sz="140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Nadivoko u </a:t>
                      </a:r>
                      <a:r>
                        <a:rPr lang="cs-CZ" sz="1400" u="sng">
                          <a:effectLst/>
                          <a:hlinkClick r:id="rId9"/>
                        </a:rPr>
                        <a:t>soutoku</a:t>
                      </a:r>
                      <a:r>
                        <a:rPr lang="cs-CZ" sz="1400">
                          <a:effectLst/>
                        </a:rPr>
                        <a:t> Drinu a Vjosy (bez přímého přístupu autem)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1631355386"/>
                  </a:ext>
                </a:extLst>
              </a:tr>
              <a:tr h="555764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10.07.2024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Jednodenní výlet na náhorní plošinu </a:t>
                      </a:r>
                      <a:r>
                        <a:rPr lang="cs-CZ" sz="1400" u="sng">
                          <a:effectLst/>
                          <a:hlinkClick r:id="rId10"/>
                        </a:rPr>
                        <a:t>Kurvelesh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sng">
                          <a:effectLst/>
                          <a:hlinkClick r:id="rId11"/>
                        </a:rPr>
                        <a:t>Výlet</a:t>
                      </a:r>
                      <a:r>
                        <a:rPr lang="cs-CZ" sz="1400">
                          <a:effectLst/>
                        </a:rPr>
                        <a:t> autem do regionu </a:t>
                      </a:r>
                      <a:r>
                        <a:rPr lang="cs-CZ" sz="1400" u="sng">
                          <a:effectLst/>
                          <a:hlinkClick r:id="rId10"/>
                        </a:rPr>
                        <a:t>Kurvelesh</a:t>
                      </a:r>
                      <a:r>
                        <a:rPr lang="cs-CZ" sz="140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Bektašijská </a:t>
                      </a:r>
                      <a:r>
                        <a:rPr lang="cs-CZ" sz="1400" u="sng">
                          <a:effectLst/>
                          <a:hlinkClick r:id="rId12"/>
                        </a:rPr>
                        <a:t>svatyně</a:t>
                      </a:r>
                      <a:r>
                        <a:rPr lang="cs-CZ" sz="1400">
                          <a:effectLst/>
                        </a:rPr>
                        <a:t> v horském sedle (výhledy)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sng">
                          <a:effectLst/>
                          <a:hlinkClick r:id="rId13"/>
                        </a:rPr>
                        <a:t>Procházka</a:t>
                      </a:r>
                      <a:r>
                        <a:rPr lang="cs-CZ" sz="1400">
                          <a:effectLst/>
                        </a:rPr>
                        <a:t> do kaňonu a k vodopádu pod vesnicí Nivica, oběd s výhledem v penzionu </a:t>
                      </a:r>
                      <a:r>
                        <a:rPr lang="cs-CZ" sz="1400" u="sng">
                          <a:effectLst/>
                          <a:hlinkClick r:id="rId14"/>
                        </a:rPr>
                        <a:t>Mbi Kanion</a:t>
                      </a:r>
                      <a:r>
                        <a:rPr lang="cs-CZ" sz="1400">
                          <a:effectLst/>
                        </a:rPr>
                        <a:t>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 u="sng">
                          <a:effectLst/>
                          <a:hlinkClick r:id="rId15"/>
                        </a:rPr>
                        <a:t>Vodopád</a:t>
                      </a:r>
                      <a:r>
                        <a:rPr lang="cs-CZ" sz="1400">
                          <a:effectLst/>
                        </a:rPr>
                        <a:t> Peshtura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Akvadukt v údolí </a:t>
                      </a:r>
                      <a:r>
                        <a:rPr lang="cs-CZ" sz="1400" u="sng">
                          <a:effectLst/>
                          <a:hlinkClick r:id="rId10"/>
                        </a:rPr>
                        <a:t>Bënça</a:t>
                      </a:r>
                      <a:r>
                        <a:rPr lang="cs-CZ" sz="140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Hrad v </a:t>
                      </a:r>
                      <a:r>
                        <a:rPr lang="cs-CZ" sz="1400" u="sng">
                          <a:effectLst/>
                          <a:hlinkClick r:id="rId16"/>
                        </a:rPr>
                        <a:t>Tepeleně</a:t>
                      </a:r>
                      <a:endParaRPr lang="cs-CZ" sz="140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Kemp </a:t>
                      </a:r>
                      <a:r>
                        <a:rPr lang="cs-CZ" sz="1400" u="sng" dirty="0" err="1">
                          <a:effectLst/>
                          <a:hlinkClick r:id="rId17"/>
                        </a:rPr>
                        <a:t>Lekdush-Shehu</a:t>
                      </a:r>
                      <a:r>
                        <a:rPr lang="cs-CZ" sz="1400" dirty="0">
                          <a:effectLst/>
                        </a:rPr>
                        <a:t> /// Znovu na soutoku Drinu a </a:t>
                      </a:r>
                      <a:r>
                        <a:rPr lang="cs-CZ" sz="1400" dirty="0" err="1">
                          <a:effectLst/>
                        </a:rPr>
                        <a:t>Vjosy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3962471109"/>
                  </a:ext>
                </a:extLst>
              </a:tr>
              <a:tr h="357884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11.07.2024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Splouvání Vjosy (Tepelena &gt; Qesarat) 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Úsek Soutok s Drinem &gt; Qesarat (ca 23 km, WWI)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Cestou město </a:t>
                      </a:r>
                      <a:r>
                        <a:rPr lang="cs-CZ" sz="1400" u="sng">
                          <a:effectLst/>
                          <a:hlinkClick r:id="rId16"/>
                        </a:rPr>
                        <a:t>Tepelena</a:t>
                      </a:r>
                      <a:r>
                        <a:rPr lang="cs-CZ" sz="1400">
                          <a:effectLst/>
                        </a:rPr>
                        <a:t> (hezký </a:t>
                      </a:r>
                      <a:r>
                        <a:rPr lang="cs-CZ" sz="1400" u="sng">
                          <a:effectLst/>
                          <a:hlinkClick r:id="rId18"/>
                        </a:rPr>
                        <a:t>výhled</a:t>
                      </a:r>
                      <a:r>
                        <a:rPr lang="cs-CZ" sz="1400">
                          <a:effectLst/>
                        </a:rPr>
                        <a:t> na vyvýšenině nad řekou)</a:t>
                      </a:r>
                      <a:endParaRPr lang="cs-CZ" sz="140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>
                          <a:effectLst/>
                        </a:rPr>
                        <a:t>Nadivoko na </a:t>
                      </a:r>
                      <a:r>
                        <a:rPr lang="cs-CZ" sz="1400" u="sng">
                          <a:effectLst/>
                          <a:hlinkClick r:id="rId19"/>
                        </a:rPr>
                        <a:t>louce</a:t>
                      </a:r>
                      <a:r>
                        <a:rPr lang="cs-CZ" sz="1400">
                          <a:effectLst/>
                        </a:rPr>
                        <a:t> nebo štěrkové pláži v soutěsce Qesarat (místo by mělo být přístupné autem)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1449534932"/>
                  </a:ext>
                </a:extLst>
              </a:tr>
              <a:tr h="238185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12.07.2024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Splouvání Vjosy (Qesarat &gt; Karbunara)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Úsek Qesarat &gt; Karbunara (ca 25 km, WWI)</a:t>
                      </a:r>
                      <a:endParaRPr lang="cs-CZ" sz="140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Pláž poblíž </a:t>
                      </a:r>
                      <a:r>
                        <a:rPr lang="cs-CZ" sz="1400" u="sng">
                          <a:effectLst/>
                          <a:hlinkClick r:id="rId20"/>
                        </a:rPr>
                        <a:t>mostu</a:t>
                      </a:r>
                      <a:r>
                        <a:rPr lang="cs-CZ" sz="1400">
                          <a:effectLst/>
                        </a:rPr>
                        <a:t> u vesnice Karbunara (přístupné autem) 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3967595836"/>
                  </a:ext>
                </a:extLst>
              </a:tr>
              <a:tr h="449188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13.07.2024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Splouvání Vjosy (Karbunara &gt; Klos)</a:t>
                      </a:r>
                    </a:p>
                    <a:p>
                      <a:r>
                        <a:rPr lang="cs-CZ" sz="1400">
                          <a:effectLst/>
                        </a:rPr>
                        <a:t>Přesun autem k archeologickému nalezišti </a:t>
                      </a:r>
                      <a:r>
                        <a:rPr lang="cs-CZ" sz="1400" u="sng">
                          <a:effectLst/>
                          <a:hlinkClick r:id="rId21"/>
                        </a:rPr>
                        <a:t>Byllis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Úsek </a:t>
                      </a:r>
                      <a:r>
                        <a:rPr lang="cs-CZ" sz="1400" dirty="0" err="1">
                          <a:effectLst/>
                        </a:rPr>
                        <a:t>Karbunara</a:t>
                      </a:r>
                      <a:r>
                        <a:rPr lang="cs-CZ" sz="1400" dirty="0">
                          <a:effectLst/>
                        </a:rPr>
                        <a:t> &gt; Klos (ca 6 km, WWI)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Plavbu skončete u </a:t>
                      </a:r>
                      <a:r>
                        <a:rPr lang="cs-CZ" sz="1400" u="sng" dirty="0">
                          <a:effectLst/>
                          <a:hlinkClick r:id="rId22"/>
                        </a:rPr>
                        <a:t>parkoviště</a:t>
                      </a:r>
                      <a:r>
                        <a:rPr lang="cs-CZ" sz="1400" dirty="0">
                          <a:effectLst/>
                        </a:rPr>
                        <a:t> na magistrální silnici </a:t>
                      </a:r>
                      <a:r>
                        <a:rPr lang="cs-CZ" sz="1400" dirty="0" err="1">
                          <a:effectLst/>
                        </a:rPr>
                        <a:t>Levan-Tepelena</a:t>
                      </a:r>
                      <a:endParaRPr lang="cs-CZ" sz="1400" dirty="0">
                        <a:effectLst/>
                      </a:endParaRPr>
                    </a:p>
                    <a:p>
                      <a:pPr marL="342900" lvl="0" indent="-342900"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Odpoledne archeologické naleziště </a:t>
                      </a:r>
                      <a:r>
                        <a:rPr lang="cs-CZ" sz="1400" u="sng" dirty="0" err="1">
                          <a:effectLst/>
                          <a:hlinkClick r:id="rId21"/>
                        </a:rPr>
                        <a:t>Byllis</a:t>
                      </a:r>
                      <a:r>
                        <a:rPr lang="cs-CZ" sz="1400" dirty="0">
                          <a:effectLst/>
                        </a:rPr>
                        <a:t> (asfaltka od řeky nahoru vede přes Klos)</a:t>
                      </a:r>
                      <a:endParaRPr lang="cs-CZ" sz="14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>
                          <a:effectLst/>
                        </a:rPr>
                        <a:t>Kemp </a:t>
                      </a:r>
                      <a:r>
                        <a:rPr lang="cs-CZ" sz="1400" u="sng">
                          <a:effectLst/>
                          <a:hlinkClick r:id="rId23"/>
                        </a:rPr>
                        <a:t>Agroturizëm Byllis</a:t>
                      </a:r>
                      <a:r>
                        <a:rPr lang="cs-CZ" sz="1400">
                          <a:effectLst/>
                        </a:rPr>
                        <a:t> (před cestou je nutné tam zavolat, že budou schopni přijmout najednou 30 lidí, +355693415337)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2765567127"/>
                  </a:ext>
                </a:extLst>
              </a:tr>
              <a:tr h="463137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14.07.2024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>
                          <a:effectLst/>
                        </a:rPr>
                        <a:t>Odjezd do ČR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Ráno odjezd do ČR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Návrat je </a:t>
                      </a:r>
                      <a:r>
                        <a:rPr lang="cs-CZ" sz="1400" u="sng" dirty="0">
                          <a:effectLst/>
                          <a:hlinkClick r:id="rId24"/>
                        </a:rPr>
                        <a:t>nejkratší</a:t>
                      </a:r>
                      <a:r>
                        <a:rPr lang="cs-CZ" sz="1400" dirty="0">
                          <a:effectLst/>
                        </a:rPr>
                        <a:t> přes Kosovo (</a:t>
                      </a:r>
                      <a:r>
                        <a:rPr lang="cs-CZ" sz="1400" dirty="0" err="1">
                          <a:effectLst/>
                        </a:rPr>
                        <a:t>Prištinu</a:t>
                      </a:r>
                      <a:r>
                        <a:rPr lang="cs-CZ" sz="1400" dirty="0">
                          <a:effectLst/>
                        </a:rPr>
                        <a:t>) a </a:t>
                      </a:r>
                      <a:r>
                        <a:rPr lang="cs-CZ" sz="1400" dirty="0" err="1">
                          <a:effectLst/>
                        </a:rPr>
                        <a:t>Srbsk</a:t>
                      </a:r>
                      <a:r>
                        <a:rPr lang="cs-CZ" sz="1400" dirty="0">
                          <a:effectLst/>
                        </a:rPr>
                        <a:t> (</a:t>
                      </a:r>
                      <a:r>
                        <a:rPr lang="cs-CZ" sz="1400" dirty="0" err="1">
                          <a:effectLst/>
                        </a:rPr>
                        <a:t>Niš</a:t>
                      </a:r>
                      <a:r>
                        <a:rPr lang="cs-CZ" sz="1400" dirty="0">
                          <a:effectLst/>
                        </a:rPr>
                        <a:t>). V Kosovu ale musíte platit extra pojištění auta, protože tam neplatí zelená karta. Případně </a:t>
                      </a:r>
                      <a:r>
                        <a:rPr lang="cs-CZ" sz="1400" u="sng" dirty="0">
                          <a:effectLst/>
                          <a:hlinkClick r:id="rId25"/>
                        </a:rPr>
                        <a:t>jeďte</a:t>
                      </a:r>
                      <a:r>
                        <a:rPr lang="cs-CZ" sz="1400" dirty="0">
                          <a:effectLst/>
                        </a:rPr>
                        <a:t> přes Černou Horu (</a:t>
                      </a:r>
                      <a:r>
                        <a:rPr lang="cs-CZ" sz="1400" dirty="0" err="1">
                          <a:effectLst/>
                        </a:rPr>
                        <a:t>Podgorica</a:t>
                      </a:r>
                      <a:r>
                        <a:rPr lang="cs-CZ" sz="1400" dirty="0">
                          <a:effectLst/>
                        </a:rPr>
                        <a:t>), Bosnu (</a:t>
                      </a:r>
                      <a:r>
                        <a:rPr lang="cs-CZ" sz="1400" dirty="0" err="1">
                          <a:effectLst/>
                        </a:rPr>
                        <a:t>Stolac</a:t>
                      </a:r>
                      <a:r>
                        <a:rPr lang="cs-CZ" sz="1400" dirty="0">
                          <a:effectLst/>
                        </a:rPr>
                        <a:t>) a Chorvatsko (po </a:t>
                      </a:r>
                      <a:r>
                        <a:rPr lang="cs-CZ" sz="1400" dirty="0" err="1">
                          <a:effectLst/>
                        </a:rPr>
                        <a:t>dalmatinské</a:t>
                      </a:r>
                      <a:r>
                        <a:rPr lang="cs-CZ" sz="1400" dirty="0">
                          <a:effectLst/>
                        </a:rPr>
                        <a:t> dálnici)</a:t>
                      </a:r>
                      <a:endParaRPr lang="cs-CZ" sz="14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3091000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865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FB7010-049B-194D-5CF5-7C7CD2A13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C8DAA3-6DCB-C39A-8906-D01804EB2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478" y="443634"/>
            <a:ext cx="5124146" cy="1083509"/>
          </a:xfrm>
        </p:spPr>
        <p:txBody>
          <a:bodyPr/>
          <a:lstStyle/>
          <a:p>
            <a:r>
              <a:rPr lang="cs-CZ" b="1" dirty="0"/>
              <a:t>Plán cesty</a:t>
            </a: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31C1F7C4-63F2-C428-4FE7-26F2171683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1844380"/>
              </p:ext>
            </p:extLst>
          </p:nvPr>
        </p:nvGraphicFramePr>
        <p:xfrm>
          <a:off x="496478" y="1725475"/>
          <a:ext cx="11026826" cy="3285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73306">
                  <a:extLst>
                    <a:ext uri="{9D8B030D-6E8A-4147-A177-3AD203B41FA5}">
                      <a16:colId xmlns:a16="http://schemas.microsoft.com/office/drawing/2014/main" val="1795340715"/>
                    </a:ext>
                  </a:extLst>
                </a:gridCol>
                <a:gridCol w="2429067">
                  <a:extLst>
                    <a:ext uri="{9D8B030D-6E8A-4147-A177-3AD203B41FA5}">
                      <a16:colId xmlns:a16="http://schemas.microsoft.com/office/drawing/2014/main" val="256670295"/>
                    </a:ext>
                  </a:extLst>
                </a:gridCol>
                <a:gridCol w="5389134">
                  <a:extLst>
                    <a:ext uri="{9D8B030D-6E8A-4147-A177-3AD203B41FA5}">
                      <a16:colId xmlns:a16="http://schemas.microsoft.com/office/drawing/2014/main" val="2175856837"/>
                    </a:ext>
                  </a:extLst>
                </a:gridCol>
                <a:gridCol w="2135319">
                  <a:extLst>
                    <a:ext uri="{9D8B030D-6E8A-4147-A177-3AD203B41FA5}">
                      <a16:colId xmlns:a16="http://schemas.microsoft.com/office/drawing/2014/main" val="2127902958"/>
                    </a:ext>
                  </a:extLst>
                </a:gridCol>
              </a:tblGrid>
              <a:tr h="79395"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Datum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 anchor="b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Přesuny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 anchor="b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Aktivity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 anchor="b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Spaní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 anchor="b"/>
                </a:tc>
                <a:extLst>
                  <a:ext uri="{0D108BD9-81ED-4DB2-BD59-A6C34878D82A}">
                    <a16:rowId xmlns:a16="http://schemas.microsoft.com/office/drawing/2014/main" val="4186049335"/>
                  </a:ext>
                </a:extLst>
              </a:tr>
              <a:tr h="238185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12.07.2024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Splouvání Vjosy (Qesarat &gt; Karbunara)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>
                          <a:effectLst/>
                        </a:rPr>
                        <a:t>Úsek Qesarat &gt; Karbunara (ca 25 km, WWI)</a:t>
                      </a:r>
                      <a:endParaRPr lang="cs-CZ" sz="140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Pláž poblíž </a:t>
                      </a:r>
                      <a:r>
                        <a:rPr lang="cs-CZ" sz="1400" u="sng" dirty="0">
                          <a:effectLst/>
                          <a:hlinkClick r:id="rId2"/>
                        </a:rPr>
                        <a:t>mostu</a:t>
                      </a:r>
                      <a:r>
                        <a:rPr lang="cs-CZ" sz="1400" dirty="0">
                          <a:effectLst/>
                        </a:rPr>
                        <a:t> u vesnice </a:t>
                      </a:r>
                      <a:r>
                        <a:rPr lang="cs-CZ" sz="1400" dirty="0" err="1">
                          <a:effectLst/>
                        </a:rPr>
                        <a:t>Karbunara</a:t>
                      </a:r>
                      <a:r>
                        <a:rPr lang="cs-CZ" sz="1400" dirty="0">
                          <a:effectLst/>
                        </a:rPr>
                        <a:t> (přístupné autem) 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3967595836"/>
                  </a:ext>
                </a:extLst>
              </a:tr>
              <a:tr h="449188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13.07.2024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r>
                        <a:rPr lang="cs-CZ" sz="1400">
                          <a:effectLst/>
                        </a:rPr>
                        <a:t>Splouvání Vjosy (Karbunara &gt; Klos)</a:t>
                      </a:r>
                    </a:p>
                    <a:p>
                      <a:r>
                        <a:rPr lang="cs-CZ" sz="1400">
                          <a:effectLst/>
                        </a:rPr>
                        <a:t>Přesun autem k archeologickému nalezišti </a:t>
                      </a:r>
                      <a:r>
                        <a:rPr lang="cs-CZ" sz="1400" u="sng">
                          <a:effectLst/>
                          <a:hlinkClick r:id="rId3"/>
                        </a:rPr>
                        <a:t>Byllis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Úsek </a:t>
                      </a:r>
                      <a:r>
                        <a:rPr lang="cs-CZ" sz="1400" dirty="0" err="1">
                          <a:effectLst/>
                        </a:rPr>
                        <a:t>Karbunara</a:t>
                      </a:r>
                      <a:r>
                        <a:rPr lang="cs-CZ" sz="1400" dirty="0">
                          <a:effectLst/>
                        </a:rPr>
                        <a:t> &gt; Klos (ca 6 km, WWI)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Plavbu skončete u </a:t>
                      </a:r>
                      <a:r>
                        <a:rPr lang="cs-CZ" sz="1400" u="sng" dirty="0">
                          <a:effectLst/>
                          <a:hlinkClick r:id="rId4"/>
                        </a:rPr>
                        <a:t>parkoviště</a:t>
                      </a:r>
                      <a:r>
                        <a:rPr lang="cs-CZ" sz="1400" dirty="0">
                          <a:effectLst/>
                        </a:rPr>
                        <a:t> na magistrální silnici </a:t>
                      </a:r>
                      <a:r>
                        <a:rPr lang="cs-CZ" sz="1400" dirty="0" err="1">
                          <a:effectLst/>
                        </a:rPr>
                        <a:t>Levan-Tepelena</a:t>
                      </a:r>
                      <a:endParaRPr lang="cs-CZ" sz="1400" dirty="0">
                        <a:effectLst/>
                      </a:endParaRPr>
                    </a:p>
                    <a:p>
                      <a:pPr marL="342900" lvl="0" indent="-342900"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Odpoledne archeologické naleziště </a:t>
                      </a:r>
                      <a:r>
                        <a:rPr lang="cs-CZ" sz="1400" u="sng" dirty="0" err="1">
                          <a:effectLst/>
                          <a:hlinkClick r:id="rId3"/>
                        </a:rPr>
                        <a:t>Byllis</a:t>
                      </a:r>
                      <a:r>
                        <a:rPr lang="cs-CZ" sz="1400" dirty="0">
                          <a:effectLst/>
                        </a:rPr>
                        <a:t> (asfaltka od řeky nahoru vede přes Klos)</a:t>
                      </a:r>
                      <a:endParaRPr lang="cs-CZ" sz="14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dirty="0">
                          <a:effectLst/>
                        </a:rPr>
                        <a:t>Kemp </a:t>
                      </a:r>
                      <a:r>
                        <a:rPr lang="cs-CZ" sz="1400" u="sng" dirty="0" err="1">
                          <a:effectLst/>
                          <a:hlinkClick r:id="rId5"/>
                        </a:rPr>
                        <a:t>Agroturizëm</a:t>
                      </a:r>
                      <a:r>
                        <a:rPr lang="cs-CZ" sz="1400" u="sng" dirty="0">
                          <a:effectLst/>
                          <a:hlinkClick r:id="rId5"/>
                        </a:rPr>
                        <a:t> </a:t>
                      </a:r>
                      <a:r>
                        <a:rPr lang="cs-CZ" sz="1400" u="sng" dirty="0" err="1">
                          <a:effectLst/>
                          <a:hlinkClick r:id="rId5"/>
                        </a:rPr>
                        <a:t>Byllis</a:t>
                      </a:r>
                      <a:r>
                        <a:rPr lang="cs-CZ" sz="1400" dirty="0">
                          <a:effectLst/>
                        </a:rPr>
                        <a:t> (před cestou je nutné tam zavolat, že budou schopni přijmout najednou 30 lidí, +355693415337)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2765567127"/>
                  </a:ext>
                </a:extLst>
              </a:tr>
              <a:tr h="463137"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14.07.2024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7568" marR="27568" marT="27568" marB="27568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>
                          <a:effectLst/>
                        </a:rPr>
                        <a:t>Odjezd do ČR</a:t>
                      </a:r>
                      <a:endParaRPr lang="cs-CZ" sz="140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Ráno odjezd do ČR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SzPts val="1200"/>
                        <a:buFont typeface="Arial" panose="020B0604020202020204" pitchFamily="34" charset="0"/>
                        <a:buChar char="●"/>
                      </a:pPr>
                      <a:r>
                        <a:rPr lang="cs-CZ" sz="1400" dirty="0">
                          <a:effectLst/>
                        </a:rPr>
                        <a:t>Návrat je </a:t>
                      </a:r>
                      <a:r>
                        <a:rPr lang="cs-CZ" sz="1400" u="sng" dirty="0">
                          <a:effectLst/>
                          <a:hlinkClick r:id="rId6"/>
                        </a:rPr>
                        <a:t>nejkratší</a:t>
                      </a:r>
                      <a:r>
                        <a:rPr lang="cs-CZ" sz="1400" dirty="0">
                          <a:effectLst/>
                        </a:rPr>
                        <a:t> přes Kosovo (</a:t>
                      </a:r>
                      <a:r>
                        <a:rPr lang="cs-CZ" sz="1400" dirty="0" err="1">
                          <a:effectLst/>
                        </a:rPr>
                        <a:t>Prištinu</a:t>
                      </a:r>
                      <a:r>
                        <a:rPr lang="cs-CZ" sz="1400" dirty="0">
                          <a:effectLst/>
                        </a:rPr>
                        <a:t>) a </a:t>
                      </a:r>
                      <a:r>
                        <a:rPr lang="cs-CZ" sz="1400" dirty="0" err="1">
                          <a:effectLst/>
                        </a:rPr>
                        <a:t>Srbsk</a:t>
                      </a:r>
                      <a:r>
                        <a:rPr lang="cs-CZ" sz="1400" dirty="0">
                          <a:effectLst/>
                        </a:rPr>
                        <a:t> (</a:t>
                      </a:r>
                      <a:r>
                        <a:rPr lang="cs-CZ" sz="1400" dirty="0" err="1">
                          <a:effectLst/>
                        </a:rPr>
                        <a:t>Niš</a:t>
                      </a:r>
                      <a:r>
                        <a:rPr lang="cs-CZ" sz="1400" dirty="0">
                          <a:effectLst/>
                        </a:rPr>
                        <a:t>). V Kosovu ale musíte platit extra pojištění auta, protože tam neplatí zelená karta. Případně </a:t>
                      </a:r>
                      <a:r>
                        <a:rPr lang="cs-CZ" sz="1400" u="sng" dirty="0">
                          <a:effectLst/>
                          <a:hlinkClick r:id="rId7"/>
                        </a:rPr>
                        <a:t>jeďte</a:t>
                      </a:r>
                      <a:r>
                        <a:rPr lang="cs-CZ" sz="1400" dirty="0">
                          <a:effectLst/>
                        </a:rPr>
                        <a:t> přes Černou Horu (</a:t>
                      </a:r>
                      <a:r>
                        <a:rPr lang="cs-CZ" sz="1400" dirty="0" err="1">
                          <a:effectLst/>
                        </a:rPr>
                        <a:t>Podgorica</a:t>
                      </a:r>
                      <a:r>
                        <a:rPr lang="cs-CZ" sz="1400" dirty="0">
                          <a:effectLst/>
                        </a:rPr>
                        <a:t>), Bosnu (</a:t>
                      </a:r>
                      <a:r>
                        <a:rPr lang="cs-CZ" sz="1400" dirty="0" err="1">
                          <a:effectLst/>
                        </a:rPr>
                        <a:t>Stolac</a:t>
                      </a:r>
                      <a:r>
                        <a:rPr lang="cs-CZ" sz="1400" dirty="0">
                          <a:effectLst/>
                        </a:rPr>
                        <a:t>) a Chorvatsko (po </a:t>
                      </a:r>
                      <a:r>
                        <a:rPr lang="cs-CZ" sz="1400" dirty="0" err="1">
                          <a:effectLst/>
                        </a:rPr>
                        <a:t>dalmatinské</a:t>
                      </a:r>
                      <a:r>
                        <a:rPr lang="cs-CZ" sz="1400" dirty="0">
                          <a:effectLst/>
                        </a:rPr>
                        <a:t> dálnici)</a:t>
                      </a:r>
                      <a:endParaRPr lang="cs-CZ" sz="1400" dirty="0">
                        <a:effectLst/>
                        <a:latin typeface="Noto Sans Symbols"/>
                        <a:ea typeface="Noto Sans Symbols"/>
                        <a:cs typeface="Noto Sans Symbols"/>
                      </a:endParaRPr>
                    </a:p>
                  </a:txBody>
                  <a:tcPr marL="29773" marR="2977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Liberation Serif"/>
                        <a:ea typeface="Liberation Serif"/>
                        <a:cs typeface="Liberation Serif"/>
                      </a:endParaRPr>
                    </a:p>
                  </a:txBody>
                  <a:tcPr marL="29773" marR="29773" marT="0" marB="0"/>
                </a:tc>
                <a:extLst>
                  <a:ext uri="{0D108BD9-81ED-4DB2-BD59-A6C34878D82A}">
                    <a16:rowId xmlns:a16="http://schemas.microsoft.com/office/drawing/2014/main" val="3091000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9870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79A630-BECD-861F-5E76-D287353EC0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93602E-971C-ECE7-B18D-F341CD147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478" y="443634"/>
            <a:ext cx="9144000" cy="1083509"/>
          </a:xfrm>
        </p:spPr>
        <p:txBody>
          <a:bodyPr/>
          <a:lstStyle/>
          <a:p>
            <a:r>
              <a:rPr lang="cs-CZ" b="1" dirty="0"/>
              <a:t>Zdroje informací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4847CA3-3907-EFDE-DDB4-84B18FE8E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309" y="1527143"/>
            <a:ext cx="10897382" cy="1761341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i="0" dirty="0">
                <a:solidFill>
                  <a:srgbClr val="FFFF00"/>
                </a:solidFill>
                <a:effectLst/>
                <a:latin typeface="Ubuntu" panose="020B05040306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https://albanie-cestovani.cz/</a:t>
            </a:r>
            <a:endParaRPr lang="cs-CZ" sz="2000" i="0" dirty="0">
              <a:solidFill>
                <a:srgbClr val="FFFF00"/>
              </a:solidFill>
              <a:effectLst/>
              <a:latin typeface="Ubuntu" panose="020B05040306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https://www.faltboot.org/wiki/index.php?title=Vjosa_Komplettbefahrung,_Juni_2017</a:t>
            </a:r>
            <a:endParaRPr lang="cs-CZ" dirty="0">
              <a:solidFill>
                <a:srgbClr val="FFFF00"/>
              </a:solidFill>
              <a:latin typeface="Ubuntu" panose="020B05040306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https://lazytrip.eu/albanie-dovolena-tipy/</a:t>
            </a:r>
            <a:r>
              <a:rPr lang="cs-CZ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D9F5CA09-E483-3112-1A18-06C9355FFA47}"/>
              </a:ext>
            </a:extLst>
          </p:cNvPr>
          <p:cNvSpPr txBox="1">
            <a:spLocks/>
          </p:cNvSpPr>
          <p:nvPr/>
        </p:nvSpPr>
        <p:spPr>
          <a:xfrm>
            <a:off x="647309" y="3298618"/>
            <a:ext cx="10897382" cy="222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504030602030204" pitchFamily="34" charset="0"/>
              </a:rPr>
              <a:t>Do Albánie není potřeba vízum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504030602030204" pitchFamily="34" charset="0"/>
              </a:rPr>
              <a:t>Do Albánie je potřeba připojištění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504030602030204" pitchFamily="34" charset="0"/>
              </a:rPr>
              <a:t>Zázemí budeme zajišťovat auty (nákupy, přesuny atp.)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504030602030204" pitchFamily="34" charset="0"/>
              </a:rPr>
              <a:t>Nákupy potravin by neměly být problém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Ubuntu" panose="020B0504030602030204" pitchFamily="34" charset="0"/>
              </a:rPr>
              <a:t>Bezpečnost v Albánii je zajištěna – budeme se hlásit do systému MZVČR - </a:t>
            </a:r>
            <a:r>
              <a:rPr lang="cs-CZ" sz="2000" dirty="0">
                <a:latin typeface="Ubuntu" panose="020B0504030602030204" pitchFamily="34" charset="0"/>
                <a:hlinkClick r:id="rId5"/>
              </a:rPr>
              <a:t>DROZD</a:t>
            </a:r>
            <a:endParaRPr lang="cs-CZ" sz="2000" dirty="0">
              <a:latin typeface="Ubuntu" panose="020B05040306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sz="2000" dirty="0">
              <a:latin typeface="Ubuntu" panose="020B050403060203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9249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1C0303-9C55-03DC-01D9-3F5ABB9A5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489ED-FFB9-6E2B-BCBB-B4C9C05F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478" y="443634"/>
            <a:ext cx="7061318" cy="1083509"/>
          </a:xfrm>
        </p:spPr>
        <p:txBody>
          <a:bodyPr>
            <a:normAutofit/>
          </a:bodyPr>
          <a:lstStyle/>
          <a:p>
            <a:r>
              <a:rPr lang="cs-CZ" b="1" dirty="0"/>
              <a:t>Nejzajímavější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F2E8FA9-DDDE-F48C-D43C-1061F14ED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034" y="1959429"/>
            <a:ext cx="7061318" cy="43770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D45CD17-E9D6-5388-BA2F-B9091CF7C6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507" y="1959429"/>
            <a:ext cx="7285302" cy="4366725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EDEDAE8D-AE89-8D1B-1849-6C3AEE4C7764}"/>
                  </a:ext>
                </a:extLst>
              </p14:cNvPr>
              <p14:cNvContentPartPr/>
              <p14:nvPr/>
            </p14:nvContentPartPr>
            <p14:xfrm>
              <a:off x="9938920" y="3052856"/>
              <a:ext cx="1387800" cy="1125720"/>
            </p14:xfrm>
          </p:contentPart>
        </mc:Choice>
        <mc:Fallback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EDEDAE8D-AE89-8D1B-1849-6C3AEE4C77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32800" y="3046736"/>
                <a:ext cx="1400040" cy="113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90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055C89-94C8-9499-7148-8D6CD1DAF9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19F34F-5ACC-72CD-01BF-FA172E206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478" y="443634"/>
            <a:ext cx="9144000" cy="1083509"/>
          </a:xfrm>
        </p:spPr>
        <p:txBody>
          <a:bodyPr/>
          <a:lstStyle/>
          <a:p>
            <a:r>
              <a:rPr lang="cs-CZ" b="1" dirty="0"/>
              <a:t>Závěrem</a:t>
            </a:r>
          </a:p>
        </p:txBody>
      </p:sp>
      <p:sp>
        <p:nvSpPr>
          <p:cNvPr id="4" name="Podnadpis 2">
            <a:extLst>
              <a:ext uri="{FF2B5EF4-FFF2-40B4-BE49-F238E27FC236}">
                <a16:creationId xmlns:a16="http://schemas.microsoft.com/office/drawing/2014/main" id="{E9471C57-1F38-1255-64C6-0C70930DD5CC}"/>
              </a:ext>
            </a:extLst>
          </p:cNvPr>
          <p:cNvSpPr txBox="1">
            <a:spLocks/>
          </p:cNvSpPr>
          <p:nvPr/>
        </p:nvSpPr>
        <p:spPr>
          <a:xfrm>
            <a:off x="722809" y="1527143"/>
            <a:ext cx="10897382" cy="23234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U koho si budeme jisti, že kromě účasti na akcích je schopen tábor absolvovat, dáme co nejdříve vědět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Budeme se snažit dávat průběžně zprávy na web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Nedočerpaný rozpočet vyúčtujeme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dirty="0"/>
              <a:t>Z celé akce je slíben článek nejen do HŽMV, ale také do kapitánské pošty (časopis všech vodních skautů)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6519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1417</Words>
  <Application>Microsoft Office PowerPoint</Application>
  <PresentationFormat>Širokoúhlá obrazovka</PresentationFormat>
  <Paragraphs>155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5" baseType="lpstr">
      <vt:lpstr>Aptos</vt:lpstr>
      <vt:lpstr>Aptos Display</vt:lpstr>
      <vt:lpstr>Arial</vt:lpstr>
      <vt:lpstr>Liberation Serif</vt:lpstr>
      <vt:lpstr>Noto Sans Symbols</vt:lpstr>
      <vt:lpstr>Ubuntu</vt:lpstr>
      <vt:lpstr>Motiv Office</vt:lpstr>
      <vt:lpstr>Putovní tábor Albánie 2024</vt:lpstr>
      <vt:lpstr>Podmínky účasti</vt:lpstr>
      <vt:lpstr>Plán cesty</vt:lpstr>
      <vt:lpstr>Plán cesty</vt:lpstr>
      <vt:lpstr>Plán cesty</vt:lpstr>
      <vt:lpstr>Zdroje informací</vt:lpstr>
      <vt:lpstr>Nejzajímavější</vt:lpstr>
      <vt:lpstr>Závěrem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Putovní tábor Albánie 2024</dc:title>
  <dc:creator>Vojtěch Černík</dc:creator>
  <cp:lastModifiedBy>Vojtěch Černík</cp:lastModifiedBy>
  <cp:revision>2</cp:revision>
  <dcterms:created xsi:type="dcterms:W3CDTF">2024-02-20T15:15:36Z</dcterms:created>
  <dcterms:modified xsi:type="dcterms:W3CDTF">2024-02-20T16:20:19Z</dcterms:modified>
</cp:coreProperties>
</file>